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64" r:id="rId2"/>
    <p:sldId id="290" r:id="rId3"/>
    <p:sldId id="266" r:id="rId4"/>
    <p:sldId id="275" r:id="rId5"/>
    <p:sldId id="284" r:id="rId6"/>
    <p:sldId id="278" r:id="rId7"/>
    <p:sldId id="287" r:id="rId8"/>
    <p:sldId id="288" r:id="rId9"/>
    <p:sldId id="268" r:id="rId10"/>
    <p:sldId id="285" r:id="rId11"/>
    <p:sldId id="263" r:id="rId12"/>
    <p:sldId id="272" r:id="rId13"/>
    <p:sldId id="274" r:id="rId14"/>
    <p:sldId id="273" r:id="rId15"/>
    <p:sldId id="258" r:id="rId16"/>
    <p:sldId id="262" r:id="rId17"/>
    <p:sldId id="291" r:id="rId18"/>
    <p:sldId id="28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4D23"/>
    <a:srgbClr val="5C4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39B8-A7CB-4B82-AC0C-44B99F546761}" type="datetimeFigureOut">
              <a:rPr lang="en-US" dirty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80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2F6F-0846-489A-A4BC-61B476BE2887}" type="datetimeFigureOut">
              <a:rPr lang="en-US" dirty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5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9DF21-A340-467A-94AB-9502647BB771}" type="datetimeFigureOut">
              <a:rPr lang="en-US" dirty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9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3940-CA92-4FEE-A698-62CF7BC5AC36}" type="datetimeFigureOut">
              <a:rPr lang="en-US" dirty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641-6C35-45D1-9313-2719E9EA8AD8}" type="datetimeFigureOut">
              <a:rPr lang="en-US" dirty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2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1268-3A74-4110-8F08-063DFB8BB885}" type="datetimeFigureOut">
              <a:rPr lang="en-US" dirty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8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C1AF-C1FB-48A7-98B4-E595E63F6614}" type="datetimeFigureOut">
              <a:rPr lang="en-US" dirty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7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4C44-5F8C-4BEA-BBCE-8694F126DC43}" type="datetimeFigureOut">
              <a:rPr lang="en-US" dirty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2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E56F9-C8F2-4EF7-8042-704C94FF2795}" type="datetimeFigureOut">
              <a:rPr lang="en-US" dirty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32DF-953D-44BD-83F8-5D8DA76EA12A}" type="datetimeFigureOut">
              <a:rPr lang="en-US" dirty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9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326D-65F4-4B2F-9A62-9E4BD9402C47}" type="datetimeFigureOut">
              <a:rPr lang="en-US" dirty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F9B0CB28-85DB-480B-8C99-FD493ACC7120}" type="datetimeFigureOut">
              <a:rPr lang="en-US" dirty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5E4DE196-8A13-4FF7-A07E-102851959EAB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7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1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3" Type="http://schemas.openxmlformats.org/officeDocument/2006/relationships/image" Target="../media/image18.svg" /><Relationship Id="rId7" Type="http://schemas.openxmlformats.org/officeDocument/2006/relationships/image" Target="../media/image22.sv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1.png" /><Relationship Id="rId5" Type="http://schemas.openxmlformats.org/officeDocument/2006/relationships/image" Target="../media/image20.svg" /><Relationship Id="rId4" Type="http://schemas.openxmlformats.org/officeDocument/2006/relationships/image" Target="../media/image19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3.png" /><Relationship Id="rId4" Type="http://schemas.openxmlformats.org/officeDocument/2006/relationships/image" Target="../media/image25.png" 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7" Type="http://schemas.openxmlformats.org/officeDocument/2006/relationships/image" Target="../media/image29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8.jpeg" /><Relationship Id="rId5" Type="http://schemas.openxmlformats.org/officeDocument/2006/relationships/hyperlink" Target="http://uaimaeteste.blogspot.com/2016/02/12-maneiras-de-organizar-carrinhos-hot.html" TargetMode="External" /><Relationship Id="rId4" Type="http://schemas.openxmlformats.org/officeDocument/2006/relationships/image" Target="../media/image27.jpeg" 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2.svg" /><Relationship Id="rId4" Type="http://schemas.openxmlformats.org/officeDocument/2006/relationships/image" Target="../media/image31.png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4036D9-6333-9ECC-A882-36D4A98F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30D2BA-8684-DF18-2668-667E9975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305F44-3F03-4D49-99D1-7DC86B8B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F0D446-932B-71C6-4F76-A5B476232A1F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BB8E08A-413C-62B5-6787-1E4605D55155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448AC6-6E79-7FDC-F378-7AAF10774F3D}"/>
              </a:ext>
            </a:extLst>
          </p:cNvPr>
          <p:cNvSpPr txBox="1"/>
          <p:nvPr/>
        </p:nvSpPr>
        <p:spPr>
          <a:xfrm>
            <a:off x="4698789" y="4390714"/>
            <a:ext cx="24407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latin typeface="Walbaum Display"/>
              </a:rPr>
              <a:t>Guilherme Moreno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280D78-6493-0D5D-75C5-5084D173C86A}"/>
              </a:ext>
            </a:extLst>
          </p:cNvPr>
          <p:cNvSpPr txBox="1"/>
          <p:nvPr/>
        </p:nvSpPr>
        <p:spPr>
          <a:xfrm>
            <a:off x="2157089" y="602479"/>
            <a:ext cx="752597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>
                <a:solidFill>
                  <a:srgbClr val="35403A"/>
                </a:solidFill>
                <a:latin typeface="Georgia Pro"/>
              </a:rPr>
              <a:t>BOA NOITE MEUS LOGÍSTICOS!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6A8C721-FD95-52BD-20C1-E1FB393C666E}"/>
              </a:ext>
            </a:extLst>
          </p:cNvPr>
          <p:cNvSpPr txBox="1"/>
          <p:nvPr/>
        </p:nvSpPr>
        <p:spPr>
          <a:xfrm>
            <a:off x="4955005" y="5867401"/>
            <a:ext cx="1931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Walbaum Display"/>
              </a:rPr>
              <a:t>Augusto Adriano </a:t>
            </a:r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4631E1A-97A4-0AA5-06A9-C7B5B2E0C363}"/>
              </a:ext>
            </a:extLst>
          </p:cNvPr>
          <p:cNvSpPr txBox="1"/>
          <p:nvPr/>
        </p:nvSpPr>
        <p:spPr>
          <a:xfrm>
            <a:off x="5265822" y="5496426"/>
            <a:ext cx="1429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Walbaum Display"/>
              </a:rPr>
              <a:t>João Pedro </a:t>
            </a:r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C73709-A92D-B1B8-F797-C39DE7267B4C}"/>
              </a:ext>
            </a:extLst>
          </p:cNvPr>
          <p:cNvSpPr txBox="1"/>
          <p:nvPr/>
        </p:nvSpPr>
        <p:spPr>
          <a:xfrm>
            <a:off x="4543927" y="47544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Walbaum Display"/>
              </a:rPr>
              <a:t>Rodrigo Luiz </a:t>
            </a:r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8AF7FF-5E16-8E7E-D0B0-25B257D127D0}"/>
              </a:ext>
            </a:extLst>
          </p:cNvPr>
          <p:cNvSpPr txBox="1"/>
          <p:nvPr/>
        </p:nvSpPr>
        <p:spPr>
          <a:xfrm>
            <a:off x="4834689" y="5125453"/>
            <a:ext cx="2292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Walbaum Display"/>
              </a:rPr>
              <a:t>David Fernando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6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" grpId="0"/>
      <p:bldP spid="9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6367-723D-CDAD-42FC-87BB88EC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CA07CB-6A20-7686-985B-C85CABB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612C4-AA96-F7A3-B440-839FC50D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E9707B-84D5-C6CC-43A0-C1265819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10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D8F3626-8ACA-329A-E7ED-14C74E941A5F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4692F90-0A5F-7B47-9D63-2B198B2BE689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1DF72D-003D-E168-917D-7B7E1BAA0C50}"/>
              </a:ext>
            </a:extLst>
          </p:cNvPr>
          <p:cNvSpPr txBox="1"/>
          <p:nvPr/>
        </p:nvSpPr>
        <p:spPr>
          <a:xfrm>
            <a:off x="240082" y="741122"/>
            <a:ext cx="46868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latin typeface="Modern No. 20"/>
              </a:rPr>
              <a:t>DESEJOS DO DAVID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4BBBC1-021E-3995-6679-3447F906DAF8}"/>
              </a:ext>
            </a:extLst>
          </p:cNvPr>
          <p:cNvSpPr txBox="1"/>
          <p:nvPr/>
        </p:nvSpPr>
        <p:spPr>
          <a:xfrm>
            <a:off x="983343" y="3333859"/>
            <a:ext cx="28809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/>
              <a:t>Paz mundial, fim das guerras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61C508-7AB2-67CB-10E4-B0E5E855CD84}"/>
              </a:ext>
            </a:extLst>
          </p:cNvPr>
          <p:cNvSpPr txBox="1"/>
          <p:nvPr/>
        </p:nvSpPr>
        <p:spPr>
          <a:xfrm>
            <a:off x="7707763" y="3359225"/>
            <a:ext cx="22546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/>
              <a:t>Fim dos animais abandonados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A668EA1-4C7E-0AB5-DA91-77D45A787049}"/>
              </a:ext>
            </a:extLst>
          </p:cNvPr>
          <p:cNvSpPr txBox="1"/>
          <p:nvPr/>
        </p:nvSpPr>
        <p:spPr>
          <a:xfrm>
            <a:off x="4446738" y="3329148"/>
            <a:ext cx="255739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/>
              <a:t>Fim da fome mundial</a:t>
            </a:r>
          </a:p>
        </p:txBody>
      </p:sp>
      <p:pic>
        <p:nvPicPr>
          <p:cNvPr id="19" name="Imagem 18" descr="Desenho de mulher com raquete de tênis na mão&#10;&#10;O conteúdo gerado por IA pode estar incorreto.">
            <a:extLst>
              <a:ext uri="{FF2B5EF4-FFF2-40B4-BE49-F238E27FC236}">
                <a16:creationId xmlns:a16="http://schemas.microsoft.com/office/drawing/2014/main" id="{22D9835B-83A5-4B2D-BC1B-6F0C8E27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03" y="4331918"/>
            <a:ext cx="2227937" cy="2025042"/>
          </a:xfrm>
          <a:prstGeom prst="rect">
            <a:avLst/>
          </a:prstGeom>
        </p:spPr>
      </p:pic>
      <p:pic>
        <p:nvPicPr>
          <p:cNvPr id="16" name="Imagem 15" descr="Forma, Círculo&#10;&#10;O conteúdo gerado por IA pode estar incorreto.">
            <a:extLst>
              <a:ext uri="{FF2B5EF4-FFF2-40B4-BE49-F238E27FC236}">
                <a16:creationId xmlns:a16="http://schemas.microsoft.com/office/drawing/2014/main" id="{058195FB-4141-82CC-AB76-3586CD45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609" y="1713999"/>
            <a:ext cx="1480386" cy="14046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BEE61A3-3C3D-3692-240C-B94178CD8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855" y="2003259"/>
            <a:ext cx="1844343" cy="138764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8D1A7AC-100D-93CA-3B79-27B87CD1A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189" y="1711743"/>
            <a:ext cx="2743702" cy="16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4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4036D9-6333-9ECC-A882-36D4A98F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30D2BA-8684-DF18-2668-667E9975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305F44-3F03-4D49-99D1-7DC86B8B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11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F0D446-932B-71C6-4F76-A5B476232A1F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BB8E08A-413C-62B5-6787-1E4605D55155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C2B3B8-A2B8-1A57-7AB0-1CBED9AAEE7C}"/>
              </a:ext>
            </a:extLst>
          </p:cNvPr>
          <p:cNvSpPr txBox="1"/>
          <p:nvPr/>
        </p:nvSpPr>
        <p:spPr>
          <a:xfrm>
            <a:off x="240082" y="741122"/>
            <a:ext cx="46868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latin typeface="Modern No. 20"/>
              </a:rPr>
              <a:t>DESEJOS DO RODRIGO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AA3329-4269-7DC3-499B-CC41098F5344}"/>
              </a:ext>
            </a:extLst>
          </p:cNvPr>
          <p:cNvSpPr txBox="1"/>
          <p:nvPr/>
        </p:nvSpPr>
        <p:spPr>
          <a:xfrm>
            <a:off x="1075150" y="3058437"/>
            <a:ext cx="28809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/>
              <a:t>Monza tubarão 4 portas completo que não quebra nunca.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E649FE2-1DFE-1FD7-ED6A-C5898DF954EB}"/>
              </a:ext>
            </a:extLst>
          </p:cNvPr>
          <p:cNvSpPr txBox="1"/>
          <p:nvPr/>
        </p:nvSpPr>
        <p:spPr>
          <a:xfrm>
            <a:off x="7557368" y="3058436"/>
            <a:ext cx="22546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/>
              <a:t>Suprimento de gasolina infinita, aditivada e de qualidade.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D97BE0-BB8F-33C5-81AB-75616290F68A}"/>
              </a:ext>
            </a:extLst>
          </p:cNvPr>
          <p:cNvSpPr txBox="1"/>
          <p:nvPr/>
        </p:nvSpPr>
        <p:spPr>
          <a:xfrm>
            <a:off x="4446738" y="3058437"/>
            <a:ext cx="25573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/>
              <a:t>Documentos falsos irrastreáveis e infalíveis para o mundo inteiro. </a:t>
            </a:r>
          </a:p>
        </p:txBody>
      </p:sp>
      <p:pic>
        <p:nvPicPr>
          <p:cNvPr id="13" name="Gráfico 12" descr="Conversível com preenchimento sólido">
            <a:extLst>
              <a:ext uri="{FF2B5EF4-FFF2-40B4-BE49-F238E27FC236}">
                <a16:creationId xmlns:a16="http://schemas.microsoft.com/office/drawing/2014/main" id="{FE55A3FF-2661-0A30-CD30-CF4DB9561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8444" y="2147170"/>
            <a:ext cx="914400" cy="914400"/>
          </a:xfrm>
          <a:prstGeom prst="rect">
            <a:avLst/>
          </a:prstGeom>
        </p:spPr>
      </p:pic>
      <p:pic>
        <p:nvPicPr>
          <p:cNvPr id="14" name="Gráfico 13" descr="Catálogo de endereços com preenchimento sólido">
            <a:extLst>
              <a:ext uri="{FF2B5EF4-FFF2-40B4-BE49-F238E27FC236}">
                <a16:creationId xmlns:a16="http://schemas.microsoft.com/office/drawing/2014/main" id="{457FDF34-1FD2-B5C4-122B-7C74EF566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3019" y="2032348"/>
            <a:ext cx="914400" cy="914400"/>
          </a:xfrm>
          <a:prstGeom prst="rect">
            <a:avLst/>
          </a:prstGeom>
        </p:spPr>
      </p:pic>
      <p:pic>
        <p:nvPicPr>
          <p:cNvPr id="15" name="Gráfico 14" descr="Barril de petróleo com preenchimento sólido">
            <a:extLst>
              <a:ext uri="{FF2B5EF4-FFF2-40B4-BE49-F238E27FC236}">
                <a16:creationId xmlns:a16="http://schemas.microsoft.com/office/drawing/2014/main" id="{216788A0-57BB-5F84-5A18-B931948C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7512" y="2032348"/>
            <a:ext cx="914400" cy="914400"/>
          </a:xfrm>
          <a:prstGeom prst="rect">
            <a:avLst/>
          </a:prstGeom>
        </p:spPr>
      </p:pic>
      <p:pic>
        <p:nvPicPr>
          <p:cNvPr id="19" name="Imagem 18" descr="Desenho de mulher com raquete de tênis na mão&#10;&#10;O conteúdo gerado por IA pode estar incorreto.">
            <a:extLst>
              <a:ext uri="{FF2B5EF4-FFF2-40B4-BE49-F238E27FC236}">
                <a16:creationId xmlns:a16="http://schemas.microsoft.com/office/drawing/2014/main" id="{5909149D-5B50-3A76-0BDC-3F82F74525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77" y="4331918"/>
            <a:ext cx="2227937" cy="20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0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4036D9-6333-9ECC-A882-36D4A98F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rPr lang="pt-BR"/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30D2BA-8684-DF18-2668-667E9975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305F44-3F03-4D49-99D1-7DC86B8B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12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F0D446-932B-71C6-4F76-A5B476232A1F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BB8E08A-413C-62B5-6787-1E4605D55155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249DF4-ABBA-951F-2C6F-9E51FC31F529}"/>
              </a:ext>
            </a:extLst>
          </p:cNvPr>
          <p:cNvSpPr txBox="1"/>
          <p:nvPr/>
        </p:nvSpPr>
        <p:spPr>
          <a:xfrm>
            <a:off x="240082" y="741122"/>
            <a:ext cx="46868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latin typeface="Modern No. 20"/>
              </a:rPr>
              <a:t>DESEJOS DE AUGUSTO</a:t>
            </a:r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DF6738-12FC-E48F-C096-8170546E7C0B}"/>
              </a:ext>
            </a:extLst>
          </p:cNvPr>
          <p:cNvSpPr txBox="1"/>
          <p:nvPr/>
        </p:nvSpPr>
        <p:spPr>
          <a:xfrm>
            <a:off x="4457623" y="3533450"/>
            <a:ext cx="255739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Desejo controle absoluto sobre as estações do ano e o clima em qualquer região do planeta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F7D87FD-BBF2-5BAE-5486-63D875413C71}"/>
              </a:ext>
            </a:extLst>
          </p:cNvPr>
          <p:cNvSpPr txBox="1"/>
          <p:nvPr/>
        </p:nvSpPr>
        <p:spPr>
          <a:xfrm>
            <a:off x="7631304" y="3432419"/>
            <a:ext cx="25573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Ser capaz de projetar-me em qualquer lugar dentro ou fora da terra para que.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C912D69-B5BC-39DA-B20D-FF100181C850}"/>
              </a:ext>
            </a:extLst>
          </p:cNvPr>
          <p:cNvSpPr txBox="1"/>
          <p:nvPr/>
        </p:nvSpPr>
        <p:spPr>
          <a:xfrm>
            <a:off x="1225555" y="3527513"/>
            <a:ext cx="255739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Poder me transformar em qualquer figura humana com seus conhecimentos próprios.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7C818E4-3578-C57C-ADCD-346DF3B5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0" y="1677079"/>
            <a:ext cx="2080986" cy="17530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DBD1921-CD9D-1634-025E-0CE8FEAB0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82" y="1773916"/>
            <a:ext cx="1699081" cy="1758951"/>
          </a:xfrm>
          <a:prstGeom prst="rect">
            <a:avLst/>
          </a:prstGeom>
        </p:spPr>
      </p:pic>
      <p:pic>
        <p:nvPicPr>
          <p:cNvPr id="19" name="Imagem 18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43BD9968-00CD-44AA-2023-E956A48A7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472" y="1679122"/>
            <a:ext cx="1934481" cy="1748971"/>
          </a:xfrm>
          <a:prstGeom prst="rect">
            <a:avLst/>
          </a:prstGeom>
        </p:spPr>
      </p:pic>
      <p:pic>
        <p:nvPicPr>
          <p:cNvPr id="7" name="Imagem 6" descr="Desenho de mulher com raquete de tênis na mão&#10;&#10;O conteúdo gerado por IA pode estar incorreto.">
            <a:extLst>
              <a:ext uri="{FF2B5EF4-FFF2-40B4-BE49-F238E27FC236}">
                <a16:creationId xmlns:a16="http://schemas.microsoft.com/office/drawing/2014/main" id="{0E3F51BD-2058-52CA-0A2A-5CCEA85D8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398" y="4863313"/>
            <a:ext cx="1846937" cy="17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65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4036D9-6333-9ECC-A882-36D4A98F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30D2BA-8684-DF18-2668-667E9975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305F44-3F03-4D49-99D1-7DC86B8B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13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F0D446-932B-71C6-4F76-A5B476232A1F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BB8E08A-413C-62B5-6787-1E4605D55155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9C6AAC3-35E3-5CDA-8428-7B47558BBA7D}"/>
              </a:ext>
            </a:extLst>
          </p:cNvPr>
          <p:cNvSpPr txBox="1"/>
          <p:nvPr/>
        </p:nvSpPr>
        <p:spPr>
          <a:xfrm>
            <a:off x="240082" y="741122"/>
            <a:ext cx="53870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latin typeface="Modern No. 20"/>
              </a:rPr>
              <a:t>DESEJOS DE GUILHERME</a:t>
            </a:r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4B97E1-4A48-FC9A-78E5-03415A1C1575}"/>
              </a:ext>
            </a:extLst>
          </p:cNvPr>
          <p:cNvSpPr txBox="1"/>
          <p:nvPr/>
        </p:nvSpPr>
        <p:spPr>
          <a:xfrm>
            <a:off x="4380540" y="3679603"/>
            <a:ext cx="29075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Coleção completa de absolutamente todos os carrinhos da </a:t>
            </a:r>
            <a:r>
              <a:rPr lang="pt-BR" err="1"/>
              <a:t>Hotwheels</a:t>
            </a:r>
            <a:endParaRPr lang="pt-BR"/>
          </a:p>
        </p:txBody>
      </p:sp>
      <p:pic>
        <p:nvPicPr>
          <p:cNvPr id="20" name="Imagem 19" descr="Bolo Hot Wheels, Festa Hot Wheels, Hot Wheels Party, Hotwheels Birthday ...">
            <a:extLst>
              <a:ext uri="{FF2B5EF4-FFF2-40B4-BE49-F238E27FC236}">
                <a16:creationId xmlns:a16="http://schemas.microsoft.com/office/drawing/2014/main" id="{D879E694-2C20-7BCB-F739-18F068AD3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7795" y="2050893"/>
            <a:ext cx="1934481" cy="145086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07A0435-05CF-8590-9B35-7193F92DE7A8}"/>
              </a:ext>
            </a:extLst>
          </p:cNvPr>
          <p:cNvSpPr txBox="1"/>
          <p:nvPr/>
        </p:nvSpPr>
        <p:spPr>
          <a:xfrm>
            <a:off x="8025195" y="3870764"/>
            <a:ext cx="25573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Todas as pistas e um estacionamento próprio em miniatura para os carrinhos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0488E61-8360-2357-9373-4055C7B64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93864" y="1995236"/>
            <a:ext cx="2230856" cy="1764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C4B631F-AE78-722C-DC4F-E5D0F86C0D1C}"/>
              </a:ext>
            </a:extLst>
          </p:cNvPr>
          <p:cNvSpPr txBox="1"/>
          <p:nvPr/>
        </p:nvSpPr>
        <p:spPr>
          <a:xfrm>
            <a:off x="832022" y="3612292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Poder transformar meus carrinhos em carros de verdade, com gasolina infinita e documentos irrastreáveis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0ECE8-BA64-1A08-8A20-F01389144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297" y="2131540"/>
            <a:ext cx="2275703" cy="12974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m 10" descr="Desenho de mulher com raquete de tênis na mão&#10;&#10;O conteúdo gerado por IA pode estar incorreto.">
            <a:extLst>
              <a:ext uri="{FF2B5EF4-FFF2-40B4-BE49-F238E27FC236}">
                <a16:creationId xmlns:a16="http://schemas.microsoft.com/office/drawing/2014/main" id="{F918005B-5F8B-95BF-8B4E-C43CEBF68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496" y="4773780"/>
            <a:ext cx="18478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3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2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File:Arno Breker.jpg - Wikimedia Commons">
            <a:extLst>
              <a:ext uri="{FF2B5EF4-FFF2-40B4-BE49-F238E27FC236}">
                <a16:creationId xmlns:a16="http://schemas.microsoft.com/office/drawing/2014/main" id="{D595FC85-EC39-2A68-1D49-3C70AA31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190" y="4817110"/>
            <a:ext cx="1785620" cy="1866900"/>
          </a:xfrm>
          <a:prstGeom prst="rect">
            <a:avLst/>
          </a:prstGeom>
          <a:ln>
            <a:noFill/>
          </a:ln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4036D9-6333-9ECC-A882-36D4A98F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30D2BA-8684-DF18-2668-667E9975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305F44-3F03-4D49-99D1-7DC86B8B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14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F0D446-932B-71C6-4F76-A5B476232A1F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BB8E08A-413C-62B5-6787-1E4605D55155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471026-9087-E784-0FA6-0CD4732D8B2D}"/>
              </a:ext>
            </a:extLst>
          </p:cNvPr>
          <p:cNvSpPr txBox="1"/>
          <p:nvPr/>
        </p:nvSpPr>
        <p:spPr>
          <a:xfrm>
            <a:off x="240082" y="741122"/>
            <a:ext cx="53870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latin typeface="Modern No. 20"/>
              </a:rPr>
              <a:t>DESEJOS DE JOÃO PEDRO</a:t>
            </a:r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2BBFFCF-0E88-64E4-2DCC-39A058E6DF70}"/>
              </a:ext>
            </a:extLst>
          </p:cNvPr>
          <p:cNvSpPr txBox="1"/>
          <p:nvPr/>
        </p:nvSpPr>
        <p:spPr>
          <a:xfrm>
            <a:off x="720262" y="36935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Eu quero ter 3 desejos </a:t>
            </a:r>
          </a:p>
        </p:txBody>
      </p:sp>
      <p:pic>
        <p:nvPicPr>
          <p:cNvPr id="7" name="Gráfico 6" descr="Gênio da Lâmpada com preenchimento sólido">
            <a:extLst>
              <a:ext uri="{FF2B5EF4-FFF2-40B4-BE49-F238E27FC236}">
                <a16:creationId xmlns:a16="http://schemas.microsoft.com/office/drawing/2014/main" id="{FCA709B4-3B80-B9CF-6406-9F0CFB077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7520" y="2341880"/>
            <a:ext cx="914400" cy="914400"/>
          </a:xfrm>
          <a:prstGeom prst="rect">
            <a:avLst/>
          </a:prstGeom>
        </p:spPr>
      </p:pic>
      <p:pic>
        <p:nvPicPr>
          <p:cNvPr id="11" name="Gráfico 10" descr="Gênio da Lâmpada com preenchimento sólido">
            <a:extLst>
              <a:ext uri="{FF2B5EF4-FFF2-40B4-BE49-F238E27FC236}">
                <a16:creationId xmlns:a16="http://schemas.microsoft.com/office/drawing/2014/main" id="{98F170C2-6E9F-7A28-A0B8-7B76BB4E7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2514599"/>
            <a:ext cx="914400" cy="914400"/>
          </a:xfrm>
          <a:prstGeom prst="rect">
            <a:avLst/>
          </a:prstGeom>
        </p:spPr>
      </p:pic>
      <p:pic>
        <p:nvPicPr>
          <p:cNvPr id="13" name="Gráfico 12" descr="Gênio da Lâmpada com preenchimento sólido">
            <a:extLst>
              <a:ext uri="{FF2B5EF4-FFF2-40B4-BE49-F238E27FC236}">
                <a16:creationId xmlns:a16="http://schemas.microsoft.com/office/drawing/2014/main" id="{5A13C920-D474-9AEB-8015-7ED43A0FA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4240" y="2504440"/>
            <a:ext cx="914400" cy="914400"/>
          </a:xfrm>
          <a:prstGeom prst="rect">
            <a:avLst/>
          </a:prstGeom>
        </p:spPr>
      </p:pic>
      <p:pic>
        <p:nvPicPr>
          <p:cNvPr id="15" name="Gráfico 14" descr="Gênio da Lâmpada com preenchimento sólido">
            <a:extLst>
              <a:ext uri="{FF2B5EF4-FFF2-40B4-BE49-F238E27FC236}">
                <a16:creationId xmlns:a16="http://schemas.microsoft.com/office/drawing/2014/main" id="{6AD72F75-64F2-A583-919E-E7BA8621F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1039" y="2514599"/>
            <a:ext cx="914400" cy="914400"/>
          </a:xfrm>
          <a:prstGeom prst="rect">
            <a:avLst/>
          </a:prstGeom>
        </p:spPr>
      </p:pic>
      <p:pic>
        <p:nvPicPr>
          <p:cNvPr id="17" name="Gráfico 16" descr="Gênio da Lâmpada com preenchimento sólido">
            <a:extLst>
              <a:ext uri="{FF2B5EF4-FFF2-40B4-BE49-F238E27FC236}">
                <a16:creationId xmlns:a16="http://schemas.microsoft.com/office/drawing/2014/main" id="{ACE114BC-10C5-FF4B-2680-AF79D5835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7918" y="2514598"/>
            <a:ext cx="914400" cy="914400"/>
          </a:xfrm>
          <a:prstGeom prst="rect">
            <a:avLst/>
          </a:prstGeom>
        </p:spPr>
      </p:pic>
      <p:pic>
        <p:nvPicPr>
          <p:cNvPr id="19" name="Gráfico 18" descr="Gênio da Lâmpada com preenchimento sólido">
            <a:extLst>
              <a:ext uri="{FF2B5EF4-FFF2-40B4-BE49-F238E27FC236}">
                <a16:creationId xmlns:a16="http://schemas.microsoft.com/office/drawing/2014/main" id="{F9C1467E-162A-6D6C-622B-A67096CC1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4958" y="2514598"/>
            <a:ext cx="914400" cy="9144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23BD44DD-8593-F559-F440-9E7054B4D2A2}"/>
              </a:ext>
            </a:extLst>
          </p:cNvPr>
          <p:cNvSpPr txBox="1"/>
          <p:nvPr/>
        </p:nvSpPr>
        <p:spPr>
          <a:xfrm>
            <a:off x="7933862" y="36935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Eu quero ter 3 desejos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43FEA02-0D9A-269A-E8AE-3A508F4E32B8}"/>
              </a:ext>
            </a:extLst>
          </p:cNvPr>
          <p:cNvSpPr txBox="1"/>
          <p:nvPr/>
        </p:nvSpPr>
        <p:spPr>
          <a:xfrm>
            <a:off x="4248740" y="36935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Eu quero ter 3 desejos </a:t>
            </a:r>
          </a:p>
        </p:txBody>
      </p:sp>
    </p:spTree>
    <p:extLst>
      <p:ext uri="{BB962C8B-B14F-4D97-AF65-F5344CB8AC3E}">
        <p14:creationId xmlns:p14="http://schemas.microsoft.com/office/powerpoint/2010/main" val="3899171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4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52B4C6-9082-4F5E-4681-33AF69C0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99EE6E-67C0-E710-93AC-E14085EA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15</a:t>
            </a:fld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C95EDD5-218F-000C-016F-E0ADAF2526AC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D8C776-422C-640E-33E9-EA019EF707D5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FE2E9E-FE57-B088-F769-88845CF7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DAA21-9C05-4C97-B490-FCB84102E781}" type="datetime1">
              <a:t>06/11/2025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030174-570B-B25B-3232-149E5E38585D}"/>
              </a:ext>
            </a:extLst>
          </p:cNvPr>
          <p:cNvSpPr txBox="1"/>
          <p:nvPr/>
        </p:nvSpPr>
        <p:spPr>
          <a:xfrm>
            <a:off x="3661611" y="2512107"/>
            <a:ext cx="48788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7200" b="1">
                <a:solidFill>
                  <a:srgbClr val="35403A"/>
                </a:solidFill>
                <a:latin typeface="Georgia Pro"/>
              </a:rPr>
              <a:t>HOBBIES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34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4036D9-6333-9ECC-A882-36D4A98F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30D2BA-8684-DF18-2668-667E9975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305F44-3F03-4D49-99D1-7DC86B8B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16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F0D446-932B-71C6-4F76-A5B476232A1F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BB8E08A-413C-62B5-6787-1E4605D55155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705DC73-6DD4-05C8-E4BE-28F165E50817}"/>
              </a:ext>
            </a:extLst>
          </p:cNvPr>
          <p:cNvCxnSpPr/>
          <p:nvPr/>
        </p:nvCxnSpPr>
        <p:spPr>
          <a:xfrm>
            <a:off x="1385748" y="2156762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7097CA4-8DDF-F67A-BA3C-B0DFC5334C21}"/>
              </a:ext>
            </a:extLst>
          </p:cNvPr>
          <p:cNvSpPr txBox="1"/>
          <p:nvPr/>
        </p:nvSpPr>
        <p:spPr>
          <a:xfrm>
            <a:off x="2869870" y="376052"/>
            <a:ext cx="61256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>
                <a:latin typeface="Georgia Pro"/>
              </a:rPr>
              <a:t>De quem é esse Hobbie?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E8B0C0B-3003-1C23-F36E-36658DEE3415}"/>
              </a:ext>
            </a:extLst>
          </p:cNvPr>
          <p:cNvCxnSpPr>
            <a:cxnSpLocks/>
          </p:cNvCxnSpPr>
          <p:nvPr/>
        </p:nvCxnSpPr>
        <p:spPr>
          <a:xfrm>
            <a:off x="1449247" y="4261332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5FEEF31-5136-2847-B3CF-126C0C725ACB}"/>
              </a:ext>
            </a:extLst>
          </p:cNvPr>
          <p:cNvCxnSpPr>
            <a:cxnSpLocks/>
          </p:cNvCxnSpPr>
          <p:nvPr/>
        </p:nvCxnSpPr>
        <p:spPr>
          <a:xfrm>
            <a:off x="8905962" y="2229334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D60FE6A-E41A-A28C-B089-C901DE463CFB}"/>
              </a:ext>
            </a:extLst>
          </p:cNvPr>
          <p:cNvCxnSpPr>
            <a:cxnSpLocks/>
          </p:cNvCxnSpPr>
          <p:nvPr/>
        </p:nvCxnSpPr>
        <p:spPr>
          <a:xfrm>
            <a:off x="8905961" y="4288547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875CD62-7C90-D3BD-2FBC-4ED076542E4A}"/>
              </a:ext>
            </a:extLst>
          </p:cNvPr>
          <p:cNvCxnSpPr>
            <a:cxnSpLocks/>
          </p:cNvCxnSpPr>
          <p:nvPr/>
        </p:nvCxnSpPr>
        <p:spPr>
          <a:xfrm>
            <a:off x="5077818" y="3136476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5C4EB0B-B4EB-B272-589B-2D5820B81CBD}"/>
              </a:ext>
            </a:extLst>
          </p:cNvPr>
          <p:cNvSpPr txBox="1"/>
          <p:nvPr/>
        </p:nvSpPr>
        <p:spPr>
          <a:xfrm>
            <a:off x="1256804" y="1800265"/>
            <a:ext cx="167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Georgia Pro"/>
              </a:rPr>
              <a:t>1° Hobbie</a:t>
            </a:r>
            <a:endParaRPr lang="pt-BR" b="1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5091DB-DE2E-0037-1B4D-DFB6178EE66A}"/>
              </a:ext>
            </a:extLst>
          </p:cNvPr>
          <p:cNvSpPr txBox="1"/>
          <p:nvPr/>
        </p:nvSpPr>
        <p:spPr>
          <a:xfrm>
            <a:off x="1383803" y="3886692"/>
            <a:ext cx="167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Georgia Pro"/>
              </a:rPr>
              <a:t>4° Hobbie</a:t>
            </a:r>
            <a:endParaRPr lang="pt-BR" b="1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351E372-49D9-5F62-8031-8B08C3B4B577}"/>
              </a:ext>
            </a:extLst>
          </p:cNvPr>
          <p:cNvSpPr txBox="1"/>
          <p:nvPr/>
        </p:nvSpPr>
        <p:spPr>
          <a:xfrm>
            <a:off x="8904017" y="1809337"/>
            <a:ext cx="167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Georgia Pro"/>
              </a:rPr>
              <a:t>2° Hobbie</a:t>
            </a:r>
            <a:endParaRPr lang="pt-BR" b="1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FFF8BF-7725-53A7-781A-51DDEA18007C}"/>
              </a:ext>
            </a:extLst>
          </p:cNvPr>
          <p:cNvSpPr txBox="1"/>
          <p:nvPr/>
        </p:nvSpPr>
        <p:spPr>
          <a:xfrm>
            <a:off x="8840518" y="3868551"/>
            <a:ext cx="167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Georgia Pro"/>
              </a:rPr>
              <a:t>5° Hobbie</a:t>
            </a:r>
            <a:endParaRPr lang="pt-BR" b="1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F8BF8F-5896-94E2-CAC6-4DF5759A0C0A}"/>
              </a:ext>
            </a:extLst>
          </p:cNvPr>
          <p:cNvSpPr txBox="1"/>
          <p:nvPr/>
        </p:nvSpPr>
        <p:spPr>
          <a:xfrm>
            <a:off x="5012374" y="2716479"/>
            <a:ext cx="167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Georgia Pro"/>
              </a:rPr>
              <a:t>3° Hobbie</a:t>
            </a:r>
            <a:endParaRPr lang="pt-BR" b="1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A1A1459-7FC6-23C3-941A-BC6995C4903E}"/>
              </a:ext>
            </a:extLst>
          </p:cNvPr>
          <p:cNvSpPr txBox="1"/>
          <p:nvPr/>
        </p:nvSpPr>
        <p:spPr>
          <a:xfrm>
            <a:off x="1116279" y="2289133"/>
            <a:ext cx="222662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latin typeface="Open Sans"/>
                <a:ea typeface="Open Sans"/>
                <a:cs typeface="Open Sans"/>
              </a:rPr>
              <a:t>O meu Hobbie que eu queria ter ou tenho hoje é andar de skate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9E05638-89F9-5D97-6DFA-9ABE0E8A3A49}"/>
              </a:ext>
            </a:extLst>
          </p:cNvPr>
          <p:cNvSpPr txBox="1"/>
          <p:nvPr/>
        </p:nvSpPr>
        <p:spPr>
          <a:xfrm>
            <a:off x="1246907" y="4377375"/>
            <a:ext cx="222662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latin typeface="Open Sans"/>
                <a:ea typeface="Open Sans"/>
                <a:cs typeface="Open Sans"/>
              </a:rPr>
              <a:t>O meu Hobbie que eu queria ter ou tenho hoje é ir academia </a:t>
            </a:r>
            <a:endParaRPr lang="pt-BR" sz="2400">
              <a:latin typeface="Aptos Light"/>
              <a:ea typeface="Open Sans"/>
              <a:cs typeface="Open San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596097E-B49F-6191-150D-1917DFE42C7E}"/>
              </a:ext>
            </a:extLst>
          </p:cNvPr>
          <p:cNvSpPr txBox="1"/>
          <p:nvPr/>
        </p:nvSpPr>
        <p:spPr>
          <a:xfrm>
            <a:off x="8240979" y="2281877"/>
            <a:ext cx="254412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latin typeface="Open Sans"/>
                <a:ea typeface="Open Sans"/>
                <a:cs typeface="Open Sans"/>
              </a:rPr>
              <a:t>O meu Hobbie que eu queria ter ou tenho hoje é, saber pilotar, desmontar e consertar drones dos mais variados tipos, tamanhos e formatos.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7509A68-72E5-D5E1-2888-3CBC7C2E9E96}"/>
              </a:ext>
            </a:extLst>
          </p:cNvPr>
          <p:cNvSpPr txBox="1"/>
          <p:nvPr/>
        </p:nvSpPr>
        <p:spPr>
          <a:xfrm>
            <a:off x="8558478" y="4359232"/>
            <a:ext cx="22266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latin typeface="Open Sans"/>
                <a:ea typeface="Open Sans"/>
                <a:cs typeface="Open Sans"/>
              </a:rPr>
              <a:t>O meu Hobbie que eu queria ter ou tenho hoje é assistir séries, filmes e cinema</a:t>
            </a:r>
            <a:endParaRPr lang="pt-BR" sz="240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C53A698-0464-1D0A-C3C7-D81DD9D786DF}"/>
              </a:ext>
            </a:extLst>
          </p:cNvPr>
          <p:cNvSpPr txBox="1"/>
          <p:nvPr/>
        </p:nvSpPr>
        <p:spPr>
          <a:xfrm>
            <a:off x="4730335" y="3234375"/>
            <a:ext cx="22266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latin typeface="Open Sans"/>
                <a:ea typeface="Open Sans"/>
                <a:cs typeface="Open Sans"/>
              </a:rPr>
              <a:t>O meu Hobbie que eu queria ter ou tenho hoje é ler e escrever poesia/literatura</a:t>
            </a:r>
          </a:p>
        </p:txBody>
      </p:sp>
    </p:spTree>
    <p:extLst>
      <p:ext uri="{BB962C8B-B14F-4D97-AF65-F5344CB8AC3E}">
        <p14:creationId xmlns:p14="http://schemas.microsoft.com/office/powerpoint/2010/main" val="290526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153EF-9B2F-0C1C-2B0D-FDD2BEFE5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D93210-6581-58EE-18E8-107A5C51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6A8410-8C49-CB7D-E0E6-5C398799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5F59D4-8ED1-93A7-0032-37B6770C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17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A56B696-7BF2-3625-3077-26C9D71B2F14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5446B86-C752-CD97-7699-0BA076FFAB12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AEE7447-D24F-4A6A-2F63-53325D94C372}"/>
              </a:ext>
            </a:extLst>
          </p:cNvPr>
          <p:cNvCxnSpPr/>
          <p:nvPr/>
        </p:nvCxnSpPr>
        <p:spPr>
          <a:xfrm>
            <a:off x="1385748" y="2156762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E63921-8EA2-F38B-15B9-FCCCF59AA8AE}"/>
              </a:ext>
            </a:extLst>
          </p:cNvPr>
          <p:cNvSpPr txBox="1"/>
          <p:nvPr/>
        </p:nvSpPr>
        <p:spPr>
          <a:xfrm>
            <a:off x="2869870" y="376052"/>
            <a:ext cx="61256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>
                <a:latin typeface="Georgia Pro"/>
              </a:rPr>
              <a:t>De quem é esse Hobbie?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57CE1307-F802-3B7B-B90B-4BE2D26DE2A4}"/>
              </a:ext>
            </a:extLst>
          </p:cNvPr>
          <p:cNvCxnSpPr>
            <a:cxnSpLocks/>
          </p:cNvCxnSpPr>
          <p:nvPr/>
        </p:nvCxnSpPr>
        <p:spPr>
          <a:xfrm>
            <a:off x="1449247" y="4261332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1C91EF5-77C3-8645-DBD5-836D174E4601}"/>
              </a:ext>
            </a:extLst>
          </p:cNvPr>
          <p:cNvCxnSpPr>
            <a:cxnSpLocks/>
          </p:cNvCxnSpPr>
          <p:nvPr/>
        </p:nvCxnSpPr>
        <p:spPr>
          <a:xfrm>
            <a:off x="8905962" y="2229334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F57FDB0-4DCE-CC38-CC74-FEAFF24658CE}"/>
              </a:ext>
            </a:extLst>
          </p:cNvPr>
          <p:cNvCxnSpPr>
            <a:cxnSpLocks/>
          </p:cNvCxnSpPr>
          <p:nvPr/>
        </p:nvCxnSpPr>
        <p:spPr>
          <a:xfrm>
            <a:off x="8905961" y="4288547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EE8EEC0-DE74-ED81-AE06-6F946BBA9CAC}"/>
              </a:ext>
            </a:extLst>
          </p:cNvPr>
          <p:cNvCxnSpPr>
            <a:cxnSpLocks/>
          </p:cNvCxnSpPr>
          <p:nvPr/>
        </p:nvCxnSpPr>
        <p:spPr>
          <a:xfrm>
            <a:off x="5077818" y="3136476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46EE97-C96F-D6AE-9144-F7289117AB1E}"/>
              </a:ext>
            </a:extLst>
          </p:cNvPr>
          <p:cNvSpPr txBox="1"/>
          <p:nvPr/>
        </p:nvSpPr>
        <p:spPr>
          <a:xfrm>
            <a:off x="1256804" y="1800265"/>
            <a:ext cx="167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Georgia Pro"/>
              </a:rPr>
              <a:t>1° Hobbie</a:t>
            </a:r>
            <a:endParaRPr lang="pt-BR" b="1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3C5FD8-75BE-6A62-E430-B2DFB53AEDB5}"/>
              </a:ext>
            </a:extLst>
          </p:cNvPr>
          <p:cNvSpPr txBox="1"/>
          <p:nvPr/>
        </p:nvSpPr>
        <p:spPr>
          <a:xfrm>
            <a:off x="1383803" y="3886692"/>
            <a:ext cx="167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Georgia Pro"/>
              </a:rPr>
              <a:t>4° Hobbie</a:t>
            </a:r>
            <a:endParaRPr lang="pt-BR" b="1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B0E174C-B0CD-EDB4-CA2F-9D0B4521197F}"/>
              </a:ext>
            </a:extLst>
          </p:cNvPr>
          <p:cNvSpPr txBox="1"/>
          <p:nvPr/>
        </p:nvSpPr>
        <p:spPr>
          <a:xfrm>
            <a:off x="8904017" y="1809337"/>
            <a:ext cx="167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Georgia Pro"/>
              </a:rPr>
              <a:t>2° Hobbie</a:t>
            </a:r>
            <a:endParaRPr lang="pt-BR" b="1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B14EAD6-F573-6133-2EE1-72B903A3AEB0}"/>
              </a:ext>
            </a:extLst>
          </p:cNvPr>
          <p:cNvSpPr txBox="1"/>
          <p:nvPr/>
        </p:nvSpPr>
        <p:spPr>
          <a:xfrm>
            <a:off x="8840518" y="3868551"/>
            <a:ext cx="167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Georgia Pro"/>
              </a:rPr>
              <a:t>5° Hobbie</a:t>
            </a:r>
            <a:endParaRPr lang="pt-BR" b="1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50F644-7133-7447-D422-63E28FF297F9}"/>
              </a:ext>
            </a:extLst>
          </p:cNvPr>
          <p:cNvSpPr txBox="1"/>
          <p:nvPr/>
        </p:nvSpPr>
        <p:spPr>
          <a:xfrm>
            <a:off x="5012374" y="2716479"/>
            <a:ext cx="1672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Georgia Pro"/>
              </a:rPr>
              <a:t>3° Hobbie</a:t>
            </a:r>
            <a:endParaRPr lang="pt-BR" b="1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345CF51-7076-C504-1800-34BBC52ADE7F}"/>
              </a:ext>
            </a:extLst>
          </p:cNvPr>
          <p:cNvSpPr txBox="1"/>
          <p:nvPr/>
        </p:nvSpPr>
        <p:spPr>
          <a:xfrm>
            <a:off x="1116279" y="2289133"/>
            <a:ext cx="222662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latin typeface="Open Sans"/>
                <a:ea typeface="Open Sans"/>
                <a:cs typeface="Open Sans"/>
              </a:rPr>
              <a:t>O meu Hobbie que eu queria ter ou tenho hoje é andar de skate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D5DD06F-E267-216D-FFE2-EEA877FD8A0B}"/>
              </a:ext>
            </a:extLst>
          </p:cNvPr>
          <p:cNvSpPr txBox="1"/>
          <p:nvPr/>
        </p:nvSpPr>
        <p:spPr>
          <a:xfrm>
            <a:off x="1246907" y="4377375"/>
            <a:ext cx="222662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latin typeface="Open Sans"/>
                <a:ea typeface="Open Sans"/>
                <a:cs typeface="Open Sans"/>
              </a:rPr>
              <a:t>O meu Hobbie que eu queria ter ou tenho hoje é ir academia </a:t>
            </a:r>
            <a:endParaRPr lang="pt-BR" sz="2400">
              <a:latin typeface="Aptos Light"/>
              <a:ea typeface="Open Sans"/>
              <a:cs typeface="Open San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7E6F6AD-5614-5654-F7B3-33BCFFE83FD5}"/>
              </a:ext>
            </a:extLst>
          </p:cNvPr>
          <p:cNvSpPr txBox="1"/>
          <p:nvPr/>
        </p:nvSpPr>
        <p:spPr>
          <a:xfrm>
            <a:off x="8240979" y="2281877"/>
            <a:ext cx="254412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latin typeface="Open Sans"/>
                <a:ea typeface="Open Sans"/>
                <a:cs typeface="Open Sans"/>
              </a:rPr>
              <a:t>O meu Hobbie que eu queria ter ou tenho hoje é, saber pilotar, desmontar e consertar drones dos mais variados tipos, tamanhos e formatos.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C3BF442-87BE-E916-763F-D3809A2E69D2}"/>
              </a:ext>
            </a:extLst>
          </p:cNvPr>
          <p:cNvSpPr txBox="1"/>
          <p:nvPr/>
        </p:nvSpPr>
        <p:spPr>
          <a:xfrm>
            <a:off x="8558478" y="4359232"/>
            <a:ext cx="22266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latin typeface="Open Sans"/>
                <a:ea typeface="Open Sans"/>
                <a:cs typeface="Open Sans"/>
              </a:rPr>
              <a:t>O meu Hobbie que eu queria ter ou tenho hoje é assistir séries, filmes e cinema</a:t>
            </a:r>
            <a:endParaRPr lang="pt-BR" sz="240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A0E8B9E-A70C-FCCE-E6A9-033BB6897776}"/>
              </a:ext>
            </a:extLst>
          </p:cNvPr>
          <p:cNvSpPr txBox="1"/>
          <p:nvPr/>
        </p:nvSpPr>
        <p:spPr>
          <a:xfrm>
            <a:off x="4730335" y="3234375"/>
            <a:ext cx="22266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latin typeface="Open Sans"/>
                <a:ea typeface="Open Sans"/>
                <a:cs typeface="Open Sans"/>
              </a:rPr>
              <a:t>O meu Hobbie que eu queria ter ou tenho hoje é ler e escrever poesia/literatura</a:t>
            </a:r>
          </a:p>
        </p:txBody>
      </p:sp>
      <p:pic>
        <p:nvPicPr>
          <p:cNvPr id="2" name="Imagem 1" descr="Homem de óculos e fone de ouvido&#10;&#10;O conteúdo gerado por IA pode estar incorreto.">
            <a:extLst>
              <a:ext uri="{FF2B5EF4-FFF2-40B4-BE49-F238E27FC236}">
                <a16:creationId xmlns:a16="http://schemas.microsoft.com/office/drawing/2014/main" id="{12E6AA64-3763-82C7-55D2-2F16F974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457" y="1012035"/>
            <a:ext cx="2236565" cy="2545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 descr="Homem ao lado de cerca de madeira&#10;&#10;O conteúdo gerado por IA pode estar incorreto.">
            <a:extLst>
              <a:ext uri="{FF2B5EF4-FFF2-40B4-BE49-F238E27FC236}">
                <a16:creationId xmlns:a16="http://schemas.microsoft.com/office/drawing/2014/main" id="{BC8E153C-E192-532F-99E9-63C102CC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471" y="3955833"/>
            <a:ext cx="1951647" cy="24915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agem 24" descr="Menino com óculos de grau&#10;&#10;O conteúdo gerado por IA pode estar incorreto.">
            <a:extLst>
              <a:ext uri="{FF2B5EF4-FFF2-40B4-BE49-F238E27FC236}">
                <a16:creationId xmlns:a16="http://schemas.microsoft.com/office/drawing/2014/main" id="{EB1EFB36-A0DA-26D7-8271-E58BF81D1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08" y="975360"/>
            <a:ext cx="1947545" cy="2692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Imagem 25" descr="Uma imagem contendo pessoa, no interior, segurando, jovem&#10;&#10;O conteúdo gerado por IA pode estar incorreto.">
            <a:extLst>
              <a:ext uri="{FF2B5EF4-FFF2-40B4-BE49-F238E27FC236}">
                <a16:creationId xmlns:a16="http://schemas.microsoft.com/office/drawing/2014/main" id="{2AC432C6-4CFE-8105-D24A-2CC949790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068" y="2204720"/>
            <a:ext cx="1948183" cy="24993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Imagem 26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72E5F565-669F-009F-578D-6244FE94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63" t="33137" r="-6723" b="-4437"/>
          <a:stretch>
            <a:fillRect/>
          </a:stretch>
        </p:blipFill>
        <p:spPr>
          <a:xfrm>
            <a:off x="1259766" y="3870960"/>
            <a:ext cx="2083033" cy="24907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90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52D30-703C-B30D-0E4F-D419B03A6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BE2BB3-D7A7-D74E-F7DD-9086E49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560DEB-108C-5F73-1CD6-3C872EA8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18</a:t>
            </a:fld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C70B8B4-2AC2-8D8D-995A-A19D3E431BC1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539972-8A4A-8932-967D-5F4C9FCBF14A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ED237-D33D-ABA6-4FEF-B129F879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DAA21-9C05-4C97-B490-FCB84102E781}" type="datetime1">
              <a:t>06/11/2025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09CE05-21DE-8C1D-BCDC-3204AFC23C16}"/>
              </a:ext>
            </a:extLst>
          </p:cNvPr>
          <p:cNvSpPr txBox="1"/>
          <p:nvPr/>
        </p:nvSpPr>
        <p:spPr>
          <a:xfrm>
            <a:off x="153729" y="2851794"/>
            <a:ext cx="1187451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800" b="1">
                <a:solidFill>
                  <a:srgbClr val="35403A"/>
                </a:solidFill>
                <a:latin typeface="Georgia Pro"/>
              </a:rPr>
              <a:t>MUITO OBRIGADO PELA ATENÇÃO!</a:t>
            </a:r>
            <a:endParaRPr lang="pt-BR" sz="4800"/>
          </a:p>
        </p:txBody>
      </p:sp>
    </p:spTree>
    <p:extLst>
      <p:ext uri="{BB962C8B-B14F-4D97-AF65-F5344CB8AC3E}">
        <p14:creationId xmlns:p14="http://schemas.microsoft.com/office/powerpoint/2010/main" val="25765699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EBA37-FBE4-F6CE-AA31-A3A33249B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97279-3207-9908-E513-AC6F9FBC8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037" y="2768321"/>
            <a:ext cx="4973670" cy="1091994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de-DE" sz="6000" b="1">
                <a:latin typeface="Georgia Pro"/>
              </a:rPr>
              <a:t>LOGÍSTICA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CA20D11-36C4-B269-EF4B-461F27525100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1A6C130-C619-4295-6F30-404452991211}"/>
              </a:ext>
            </a:extLst>
          </p:cNvPr>
          <p:cNvSpPr/>
          <p:nvPr/>
        </p:nvSpPr>
        <p:spPr>
          <a:xfrm>
            <a:off x="3871" y="6681439"/>
            <a:ext cx="12189418" cy="17888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EB5C7A4-5748-391E-9667-D54E4E2A7363}"/>
              </a:ext>
            </a:extLst>
          </p:cNvPr>
          <p:cNvSpPr txBox="1"/>
          <p:nvPr/>
        </p:nvSpPr>
        <p:spPr>
          <a:xfrm>
            <a:off x="440790" y="1156928"/>
            <a:ext cx="31085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rgbClr val="000000"/>
                </a:solidFill>
                <a:latin typeface="Walbaum Display"/>
              </a:rPr>
              <a:t>ESTATÍSTICA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D121092-738B-3AC9-7945-6649C766E650}"/>
              </a:ext>
            </a:extLst>
          </p:cNvPr>
          <p:cNvSpPr txBox="1"/>
          <p:nvPr/>
        </p:nvSpPr>
        <p:spPr>
          <a:xfrm>
            <a:off x="8906054" y="1154430"/>
            <a:ext cx="3340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latin typeface="Walbaum Display"/>
              </a:rPr>
              <a:t>OTIMIZAÇÃO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6E6B957-F109-0AFB-287B-440B7B66C976}"/>
              </a:ext>
            </a:extLst>
          </p:cNvPr>
          <p:cNvSpPr txBox="1"/>
          <p:nvPr/>
        </p:nvSpPr>
        <p:spPr>
          <a:xfrm>
            <a:off x="1169222" y="4079992"/>
            <a:ext cx="19826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latin typeface="Walbaum Display"/>
              </a:rPr>
              <a:t>GESTÃO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70EE7CC-C176-9F6E-C5A1-265929A4A9A1}"/>
              </a:ext>
            </a:extLst>
          </p:cNvPr>
          <p:cNvSpPr txBox="1"/>
          <p:nvPr/>
        </p:nvSpPr>
        <p:spPr>
          <a:xfrm>
            <a:off x="4439619" y="262036"/>
            <a:ext cx="34168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>
                <a:solidFill>
                  <a:srgbClr val="000000"/>
                </a:solidFill>
                <a:latin typeface="Walbaum Display"/>
              </a:rPr>
              <a:t>CONSTRUÇÃO DE LÓGICA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3E1D094-2147-A046-0312-D3A9EDB2AEA6}"/>
              </a:ext>
            </a:extLst>
          </p:cNvPr>
          <p:cNvSpPr txBox="1"/>
          <p:nvPr/>
        </p:nvSpPr>
        <p:spPr>
          <a:xfrm>
            <a:off x="4728303" y="4325725"/>
            <a:ext cx="302820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>
                <a:latin typeface="Walbaum Display"/>
              </a:rPr>
              <a:t>SOLUÇÃO DE PROBLEMAS</a:t>
            </a:r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C08E15E-DC54-3048-A7CA-4FEEF85F34F5}"/>
              </a:ext>
            </a:extLst>
          </p:cNvPr>
          <p:cNvSpPr txBox="1"/>
          <p:nvPr/>
        </p:nvSpPr>
        <p:spPr>
          <a:xfrm>
            <a:off x="431656" y="4648791"/>
            <a:ext cx="316551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latin typeface="Walbaum Display"/>
              </a:rPr>
              <a:t>Manutenção, gerência e estrutura de projetos, equipes e estoque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D4FD9AA-E2EF-B127-A435-A913DA430735}"/>
              </a:ext>
            </a:extLst>
          </p:cNvPr>
          <p:cNvSpPr txBox="1"/>
          <p:nvPr/>
        </p:nvSpPr>
        <p:spPr>
          <a:xfrm>
            <a:off x="4237584" y="5404087"/>
            <a:ext cx="37260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latin typeface="Walbaum Display"/>
              </a:rPr>
              <a:t>Resolução, tomada de decisões e planejamento estratégico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4089AB3-E881-4BAE-3EE9-29F870C93EAA}"/>
              </a:ext>
            </a:extLst>
          </p:cNvPr>
          <p:cNvSpPr txBox="1"/>
          <p:nvPr/>
        </p:nvSpPr>
        <p:spPr>
          <a:xfrm>
            <a:off x="8319826" y="4718830"/>
            <a:ext cx="35449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latin typeface="Walbaum Display"/>
              </a:rPr>
              <a:t>Análise, registro e estrutura de arquivos e dados  </a:t>
            </a:r>
          </a:p>
        </p:txBody>
      </p:sp>
      <p:sp>
        <p:nvSpPr>
          <p:cNvPr id="51" name="Seta: para a Direita 50">
            <a:extLst>
              <a:ext uri="{FF2B5EF4-FFF2-40B4-BE49-F238E27FC236}">
                <a16:creationId xmlns:a16="http://schemas.microsoft.com/office/drawing/2014/main" id="{B0C5764E-25A6-21AE-2EF6-CA27FC3B0659}"/>
              </a:ext>
            </a:extLst>
          </p:cNvPr>
          <p:cNvSpPr/>
          <p:nvPr/>
        </p:nvSpPr>
        <p:spPr>
          <a:xfrm rot="-5400000">
            <a:off x="5886757" y="2538424"/>
            <a:ext cx="391477" cy="124633"/>
          </a:xfrm>
          <a:prstGeom prst="rightArrow">
            <a:avLst/>
          </a:prstGeom>
          <a:solidFill>
            <a:srgbClr val="5B4D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Seta: para a Direita 55">
            <a:extLst>
              <a:ext uri="{FF2B5EF4-FFF2-40B4-BE49-F238E27FC236}">
                <a16:creationId xmlns:a16="http://schemas.microsoft.com/office/drawing/2014/main" id="{A238A3C9-4564-11DC-26CC-31603D854631}"/>
              </a:ext>
            </a:extLst>
          </p:cNvPr>
          <p:cNvSpPr/>
          <p:nvPr/>
        </p:nvSpPr>
        <p:spPr>
          <a:xfrm rot="13680000">
            <a:off x="3344779" y="2671300"/>
            <a:ext cx="387096" cy="145290"/>
          </a:xfrm>
          <a:prstGeom prst="rightArrow">
            <a:avLst/>
          </a:prstGeom>
          <a:solidFill>
            <a:srgbClr val="5B4D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5E99341-C410-239F-F0A0-F22A80B0C528}"/>
              </a:ext>
            </a:extLst>
          </p:cNvPr>
          <p:cNvSpPr/>
          <p:nvPr/>
        </p:nvSpPr>
        <p:spPr>
          <a:xfrm>
            <a:off x="8498826" y="1267407"/>
            <a:ext cx="410110" cy="409886"/>
          </a:xfrm>
          <a:prstGeom prst="ellipse">
            <a:avLst/>
          </a:prstGeom>
          <a:solidFill>
            <a:srgbClr val="5B4D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CF81AAB-5358-E27C-C3DE-9F136466B64C}"/>
              </a:ext>
            </a:extLst>
          </p:cNvPr>
          <p:cNvSpPr/>
          <p:nvPr/>
        </p:nvSpPr>
        <p:spPr>
          <a:xfrm>
            <a:off x="700753" y="4175103"/>
            <a:ext cx="468365" cy="449175"/>
          </a:xfrm>
          <a:prstGeom prst="ellipse">
            <a:avLst/>
          </a:prstGeom>
          <a:solidFill>
            <a:srgbClr val="5B4D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E0E64F0-2892-849F-4B37-6A06EAC1B532}"/>
              </a:ext>
            </a:extLst>
          </p:cNvPr>
          <p:cNvSpPr/>
          <p:nvPr/>
        </p:nvSpPr>
        <p:spPr>
          <a:xfrm>
            <a:off x="-16757" y="1252773"/>
            <a:ext cx="450986" cy="434050"/>
          </a:xfrm>
          <a:prstGeom prst="ellipse">
            <a:avLst/>
          </a:prstGeom>
          <a:solidFill>
            <a:srgbClr val="5B4D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D44B62F-309A-7CD4-8C3F-0116CA893CE2}"/>
              </a:ext>
            </a:extLst>
          </p:cNvPr>
          <p:cNvSpPr/>
          <p:nvPr/>
        </p:nvSpPr>
        <p:spPr>
          <a:xfrm>
            <a:off x="4389270" y="4381169"/>
            <a:ext cx="486810" cy="447646"/>
          </a:xfrm>
          <a:prstGeom prst="ellipse">
            <a:avLst/>
          </a:prstGeom>
          <a:solidFill>
            <a:srgbClr val="5B4D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7EEB17-EBEB-3F41-8EF1-7D7CAC7504F5}"/>
              </a:ext>
            </a:extLst>
          </p:cNvPr>
          <p:cNvSpPr/>
          <p:nvPr/>
        </p:nvSpPr>
        <p:spPr>
          <a:xfrm>
            <a:off x="8099948" y="4210767"/>
            <a:ext cx="435185" cy="407974"/>
          </a:xfrm>
          <a:prstGeom prst="ellipse">
            <a:avLst/>
          </a:prstGeom>
          <a:solidFill>
            <a:srgbClr val="5B4D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72C79B-2120-A17A-9178-0D958A40AA6D}"/>
              </a:ext>
            </a:extLst>
          </p:cNvPr>
          <p:cNvSpPr txBox="1"/>
          <p:nvPr/>
        </p:nvSpPr>
        <p:spPr>
          <a:xfrm>
            <a:off x="8506859" y="4164375"/>
            <a:ext cx="36245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latin typeface="Walbaum Display"/>
              </a:rPr>
              <a:t>DOCUMENTAÇÃO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96178D-78EB-7904-31F2-0651F57D889A}"/>
              </a:ext>
            </a:extLst>
          </p:cNvPr>
          <p:cNvSpPr txBox="1"/>
          <p:nvPr/>
        </p:nvSpPr>
        <p:spPr>
          <a:xfrm>
            <a:off x="123818" y="1771404"/>
            <a:ext cx="34256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latin typeface="Walbaum Display"/>
              </a:rPr>
              <a:t>Cálculo de taxas, processos e projeções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FABA467-E499-C43C-4C5A-920AAD32183A}"/>
              </a:ext>
            </a:extLst>
          </p:cNvPr>
          <p:cNvSpPr txBox="1"/>
          <p:nvPr/>
        </p:nvSpPr>
        <p:spPr>
          <a:xfrm>
            <a:off x="4384714" y="1391797"/>
            <a:ext cx="331240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latin typeface="Walbaum Display"/>
              </a:rPr>
              <a:t>Fundamentação do raciocínio e sua prática nos processos logísticos</a:t>
            </a:r>
            <a:endParaRPr lang="pt-BR" sz="200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5B80A7-5CE1-0C1D-7F5A-C67B8E02BA5F}"/>
              </a:ext>
            </a:extLst>
          </p:cNvPr>
          <p:cNvSpPr txBox="1"/>
          <p:nvPr/>
        </p:nvSpPr>
        <p:spPr>
          <a:xfrm>
            <a:off x="8702915" y="1684736"/>
            <a:ext cx="33766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latin typeface="Walbaum Display"/>
              </a:rPr>
              <a:t>Melhor aproveitamento de recursos, trajetos e custos</a:t>
            </a:r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703AD1D6-7AD3-F0CC-131E-D66D10B47788}"/>
              </a:ext>
            </a:extLst>
          </p:cNvPr>
          <p:cNvSpPr/>
          <p:nvPr/>
        </p:nvSpPr>
        <p:spPr>
          <a:xfrm rot="-3120000">
            <a:off x="8287183" y="2661978"/>
            <a:ext cx="604629" cy="214711"/>
          </a:xfrm>
          <a:prstGeom prst="rightArrow">
            <a:avLst/>
          </a:prstGeom>
          <a:solidFill>
            <a:srgbClr val="5B4D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D14EE19-8232-4196-6F18-927F63A25617}"/>
              </a:ext>
            </a:extLst>
          </p:cNvPr>
          <p:cNvSpPr/>
          <p:nvPr/>
        </p:nvSpPr>
        <p:spPr>
          <a:xfrm>
            <a:off x="4062119" y="386057"/>
            <a:ext cx="456013" cy="446609"/>
          </a:xfrm>
          <a:prstGeom prst="ellipse">
            <a:avLst/>
          </a:prstGeom>
          <a:solidFill>
            <a:srgbClr val="5B4D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D637C0B6-0341-4628-41F8-8D9FAF515789}"/>
              </a:ext>
            </a:extLst>
          </p:cNvPr>
          <p:cNvSpPr/>
          <p:nvPr/>
        </p:nvSpPr>
        <p:spPr>
          <a:xfrm rot="5400000">
            <a:off x="5882621" y="3998121"/>
            <a:ext cx="391477" cy="124633"/>
          </a:xfrm>
          <a:prstGeom prst="rightArrow">
            <a:avLst/>
          </a:prstGeom>
          <a:solidFill>
            <a:srgbClr val="5B4D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C5E5C0BF-CD06-349D-49D7-8C856F05DBEF}"/>
              </a:ext>
            </a:extLst>
          </p:cNvPr>
          <p:cNvSpPr/>
          <p:nvPr/>
        </p:nvSpPr>
        <p:spPr>
          <a:xfrm rot="2460000">
            <a:off x="8521421" y="3875697"/>
            <a:ext cx="567907" cy="150446"/>
          </a:xfrm>
          <a:prstGeom prst="rightArrow">
            <a:avLst/>
          </a:prstGeom>
          <a:solidFill>
            <a:srgbClr val="5B4D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6CD0F75F-CE39-2EF5-05BF-58B57BAE8FDB}"/>
              </a:ext>
            </a:extLst>
          </p:cNvPr>
          <p:cNvSpPr/>
          <p:nvPr/>
        </p:nvSpPr>
        <p:spPr>
          <a:xfrm rot="7920000">
            <a:off x="3358971" y="3949116"/>
            <a:ext cx="604629" cy="214711"/>
          </a:xfrm>
          <a:prstGeom prst="rightArrow">
            <a:avLst/>
          </a:prstGeom>
          <a:solidFill>
            <a:srgbClr val="5B4D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05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0D2369-3306-1B9F-D195-0F40C4C7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7BF7-4A17-4577-8A5C-07057EC6843B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59FB55-E947-2465-D5B5-8FC35DFEC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2960E-C53D-E2ED-DD5D-03A82962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3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53F041E-CC43-488E-8CAF-4056CB43F73E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52D12D1-02F5-78F2-5F2E-869F1C1501E1}"/>
              </a:ext>
            </a:extLst>
          </p:cNvPr>
          <p:cNvSpPr/>
          <p:nvPr/>
        </p:nvSpPr>
        <p:spPr>
          <a:xfrm>
            <a:off x="199" y="6689075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D58319-702C-21B9-0B10-1156EC98524B}"/>
              </a:ext>
            </a:extLst>
          </p:cNvPr>
          <p:cNvSpPr txBox="1"/>
          <p:nvPr/>
        </p:nvSpPr>
        <p:spPr>
          <a:xfrm>
            <a:off x="1456063" y="2364955"/>
            <a:ext cx="927987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de-DE" sz="8800" b="1">
                <a:solidFill>
                  <a:srgbClr val="35403A"/>
                </a:solidFill>
                <a:latin typeface="Georgia Pro"/>
              </a:rPr>
              <a:t>PROFISSÕES</a:t>
            </a:r>
            <a:endParaRPr lang="pt-BR" sz="8800"/>
          </a:p>
        </p:txBody>
      </p:sp>
    </p:spTree>
    <p:extLst>
      <p:ext uri="{BB962C8B-B14F-4D97-AF65-F5344CB8AC3E}">
        <p14:creationId xmlns:p14="http://schemas.microsoft.com/office/powerpoint/2010/main" val="1452474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CD0E4-845B-9B21-EF07-44E479F2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69F213-D9E6-C64C-E0C9-DC0D441C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E9E858-C73F-0C96-D6AA-F27D9C03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3B01EE-B65F-7A38-8075-62A330AE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4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269F15B-E9E0-7425-EA1B-DEA0A2A2F45E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AF7E69E-4FF1-9E18-18D5-48A7F8668CBC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3D5FD7-16D0-CD11-7F56-B6735CA32B05}"/>
              </a:ext>
            </a:extLst>
          </p:cNvPr>
          <p:cNvSpPr txBox="1"/>
          <p:nvPr/>
        </p:nvSpPr>
        <p:spPr>
          <a:xfrm>
            <a:off x="292274" y="511478"/>
            <a:ext cx="72129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>
                <a:latin typeface="Georgia Pro"/>
              </a:rPr>
              <a:t>Auxiliar de suprimentos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453179-453C-D762-4D2C-33B1B05B0AE5}"/>
              </a:ext>
            </a:extLst>
          </p:cNvPr>
          <p:cNvSpPr txBox="1"/>
          <p:nvPr/>
        </p:nvSpPr>
        <p:spPr>
          <a:xfrm>
            <a:off x="292273" y="1210849"/>
            <a:ext cx="15344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Modern No. 20"/>
              </a:rPr>
              <a:t>Rodrigo Luiz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6F1716B-E722-042A-C7C1-F91B784B84EF}"/>
              </a:ext>
            </a:extLst>
          </p:cNvPr>
          <p:cNvSpPr txBox="1"/>
          <p:nvPr/>
        </p:nvSpPr>
        <p:spPr>
          <a:xfrm>
            <a:off x="2974931" y="4279725"/>
            <a:ext cx="20876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Georgia Pro"/>
              </a:rPr>
              <a:t>Abastecimento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F53141-2663-3A6E-B772-73E4BBAC038F}"/>
              </a:ext>
            </a:extLst>
          </p:cNvPr>
          <p:cNvSpPr txBox="1"/>
          <p:nvPr/>
        </p:nvSpPr>
        <p:spPr>
          <a:xfrm>
            <a:off x="480163" y="2066794"/>
            <a:ext cx="2192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latin typeface="Georgia Pro"/>
              </a:rPr>
              <a:t>Análise diária</a:t>
            </a:r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1F99DD7-4FDF-F525-57A6-B060EEDE6693}"/>
              </a:ext>
            </a:extLst>
          </p:cNvPr>
          <p:cNvSpPr txBox="1"/>
          <p:nvPr/>
        </p:nvSpPr>
        <p:spPr>
          <a:xfrm>
            <a:off x="2974930" y="2630465"/>
            <a:ext cx="1847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latin typeface="Georgia Pro"/>
              </a:rPr>
              <a:t>Negociação</a:t>
            </a:r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8B3844-066C-B822-51C2-28161CDAEAE9}"/>
              </a:ext>
            </a:extLst>
          </p:cNvPr>
          <p:cNvSpPr txBox="1"/>
          <p:nvPr/>
        </p:nvSpPr>
        <p:spPr>
          <a:xfrm>
            <a:off x="574108" y="3799561"/>
            <a:ext cx="1847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Georgia Pro"/>
              </a:rPr>
              <a:t>Roteirização</a:t>
            </a:r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0D0A490-3B71-969B-A8BB-9BC9313561B6}"/>
              </a:ext>
            </a:extLst>
          </p:cNvPr>
          <p:cNvSpPr txBox="1"/>
          <p:nvPr/>
        </p:nvSpPr>
        <p:spPr>
          <a:xfrm>
            <a:off x="480163" y="2432137"/>
            <a:ext cx="219205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Leitura dos dados de consumo, gerando assim a lista de itens críticos.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BB38AAA-1B81-E2D6-C22A-5B9910DC9108}"/>
              </a:ext>
            </a:extLst>
          </p:cNvPr>
          <p:cNvSpPr txBox="1"/>
          <p:nvPr/>
        </p:nvSpPr>
        <p:spPr>
          <a:xfrm>
            <a:off x="574108" y="4164904"/>
            <a:ext cx="184758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Organizar rota para entregar e retirar as trocas de insumo.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B271601-668C-05A4-00FE-6E8AA348AE0C}"/>
              </a:ext>
            </a:extLst>
          </p:cNvPr>
          <p:cNvSpPr txBox="1"/>
          <p:nvPr/>
        </p:nvSpPr>
        <p:spPr>
          <a:xfrm>
            <a:off x="2974930" y="2985369"/>
            <a:ext cx="184758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Negociar troca de insumos necessários com hospitais afiliados ou parceiros locais.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B366ABC-64E9-F1F2-C56F-F184A4E067A6}"/>
              </a:ext>
            </a:extLst>
          </p:cNvPr>
          <p:cNvSpPr txBox="1"/>
          <p:nvPr/>
        </p:nvSpPr>
        <p:spPr>
          <a:xfrm>
            <a:off x="2974929" y="4749451"/>
            <a:ext cx="208766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Abastecer farmácias e clinicas conforme necessidade, fazer transferência em sistema.</a:t>
            </a:r>
          </a:p>
        </p:txBody>
      </p:sp>
      <p:pic>
        <p:nvPicPr>
          <p:cNvPr id="22" name="Imagem 21" descr="6 Cursos de Excel que você deveria fazer em 2021 - Blog Impacta">
            <a:extLst>
              <a:ext uri="{FF2B5EF4-FFF2-40B4-BE49-F238E27FC236}">
                <a16:creationId xmlns:a16="http://schemas.microsoft.com/office/drawing/2014/main" id="{393E880F-2182-1713-5757-38F373C8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14" y="1513628"/>
            <a:ext cx="2285348" cy="1461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3" name="Imagem 22" descr="Empresário Negro Positivo Falando No Celular Enquanto Trabalhava No  Computador Moderno No Escritório Foto Royalty Free, Gravuras, Imagens e  Banco de fotografias. Image 198988096">
            <a:extLst>
              <a:ext uri="{FF2B5EF4-FFF2-40B4-BE49-F238E27FC236}">
                <a16:creationId xmlns:a16="http://schemas.microsoft.com/office/drawing/2014/main" id="{A3894EE8-73D7-DA71-62D6-00220A5C5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259" y="2974997"/>
            <a:ext cx="2504553" cy="14612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4" name="Imagem 23" descr="Aplicativo de rotas para entregas: como utilizar e as melhores opções! |  Blog Fretefy">
            <a:extLst>
              <a:ext uri="{FF2B5EF4-FFF2-40B4-BE49-F238E27FC236}">
                <a16:creationId xmlns:a16="http://schemas.microsoft.com/office/drawing/2014/main" id="{67374209-9D80-CDDD-9DD4-26B239DC0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916" y="4613819"/>
            <a:ext cx="2285348" cy="14716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7DF42304-2DE3-3E31-CD8F-DFCC773F4A91}"/>
              </a:ext>
            </a:extLst>
          </p:cNvPr>
          <p:cNvCxnSpPr/>
          <p:nvPr/>
        </p:nvCxnSpPr>
        <p:spPr>
          <a:xfrm>
            <a:off x="292273" y="1158657"/>
            <a:ext cx="11607452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706CEA01-1A29-8ACA-3537-F32463C2B8E8}"/>
              </a:ext>
            </a:extLst>
          </p:cNvPr>
          <p:cNvCxnSpPr/>
          <p:nvPr/>
        </p:nvCxnSpPr>
        <p:spPr>
          <a:xfrm>
            <a:off x="292273" y="1576191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85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1" grpId="0"/>
      <p:bldP spid="12" grpId="0"/>
      <p:bldP spid="13" grpId="0"/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7824D-B399-1B00-B921-2D208A315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69D30E-0093-276F-EDD3-6C0922FA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C75F5-3B7C-1EC4-2F12-D9A5C4C0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B8740D-CAD6-DD31-9928-E9A3B255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5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4B766AC-560F-8920-55FF-9021C7DE5A74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380C92B-C076-43B5-DABD-D8492CC1AF2B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C322A3-3BB4-94BA-FE77-E20F2ABB60F3}"/>
              </a:ext>
            </a:extLst>
          </p:cNvPr>
          <p:cNvSpPr txBox="1"/>
          <p:nvPr/>
        </p:nvSpPr>
        <p:spPr>
          <a:xfrm>
            <a:off x="292274" y="511478"/>
            <a:ext cx="72129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>
                <a:latin typeface="Georgia Pro"/>
              </a:rPr>
              <a:t>Publicador técnico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5017A8-950A-1509-204F-7338FD1A52FC}"/>
              </a:ext>
            </a:extLst>
          </p:cNvPr>
          <p:cNvSpPr txBox="1"/>
          <p:nvPr/>
        </p:nvSpPr>
        <p:spPr>
          <a:xfrm>
            <a:off x="165273" y="1201778"/>
            <a:ext cx="17793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Modern No. 20"/>
              </a:rPr>
              <a:t>Augusto Adriano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60F22D-8C6C-6840-5B65-ED44E686F05E}"/>
              </a:ext>
            </a:extLst>
          </p:cNvPr>
          <p:cNvSpPr txBox="1"/>
          <p:nvPr/>
        </p:nvSpPr>
        <p:spPr>
          <a:xfrm>
            <a:off x="2974931" y="4388582"/>
            <a:ext cx="2414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Georgia Pro"/>
              </a:rPr>
              <a:t>Listagem de Peças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83EF661-F5B8-6270-7BE9-0E57BCDB4EEC}"/>
              </a:ext>
            </a:extLst>
          </p:cNvPr>
          <p:cNvSpPr txBox="1"/>
          <p:nvPr/>
        </p:nvSpPr>
        <p:spPr>
          <a:xfrm>
            <a:off x="480163" y="2066794"/>
            <a:ext cx="2192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latin typeface="Georgia Pro"/>
              </a:rPr>
              <a:t>Padronização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C006EC-5A12-1870-B7EE-BE40F080A4B9}"/>
              </a:ext>
            </a:extLst>
          </p:cNvPr>
          <p:cNvSpPr txBox="1"/>
          <p:nvPr/>
        </p:nvSpPr>
        <p:spPr>
          <a:xfrm>
            <a:off x="2974930" y="2630465"/>
            <a:ext cx="1847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latin typeface="Georgia Pro"/>
              </a:rPr>
              <a:t>Ilustração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C2C48E-EEFA-EA44-96E2-37A7FAD0F4BA}"/>
              </a:ext>
            </a:extLst>
          </p:cNvPr>
          <p:cNvSpPr txBox="1"/>
          <p:nvPr/>
        </p:nvSpPr>
        <p:spPr>
          <a:xfrm>
            <a:off x="574108" y="3799561"/>
            <a:ext cx="1847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Georgia Pro"/>
              </a:rPr>
              <a:t>Texto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A1683B-A0BB-0FD8-06B8-2FF84CCF8C61}"/>
              </a:ext>
            </a:extLst>
          </p:cNvPr>
          <p:cNvSpPr txBox="1"/>
          <p:nvPr/>
        </p:nvSpPr>
        <p:spPr>
          <a:xfrm>
            <a:off x="480163" y="2432137"/>
            <a:ext cx="219205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Padronização de manuais para novas normas requisitadas por cliente e órgãos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B72104E-8A07-71B4-DF14-3DE98D29FD46}"/>
              </a:ext>
            </a:extLst>
          </p:cNvPr>
          <p:cNvSpPr txBox="1"/>
          <p:nvPr/>
        </p:nvSpPr>
        <p:spPr>
          <a:xfrm>
            <a:off x="574108" y="4173975"/>
            <a:ext cx="1947372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Textualizar toda novos em novos manuais substituindo informações atualizadas e antiga ortografias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2DCCB1F-4338-1BF0-7783-4B0EA109E5AD}"/>
              </a:ext>
            </a:extLst>
          </p:cNvPr>
          <p:cNvSpPr txBox="1"/>
          <p:nvPr/>
        </p:nvSpPr>
        <p:spPr>
          <a:xfrm>
            <a:off x="2974930" y="2985369"/>
            <a:ext cx="184758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Utilização de ferramentas para produzir imagens técnicas das desmontagens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15401FC-0902-9EA3-7597-3250E62ACA2A}"/>
              </a:ext>
            </a:extLst>
          </p:cNvPr>
          <p:cNvSpPr txBox="1"/>
          <p:nvPr/>
        </p:nvSpPr>
        <p:spPr>
          <a:xfrm>
            <a:off x="2974929" y="4749451"/>
            <a:ext cx="208766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Utilização de planilhas para produzir a listagem correta da desmontagem de peças requiridas</a:t>
            </a:r>
          </a:p>
        </p:txBody>
      </p:sp>
      <p:pic>
        <p:nvPicPr>
          <p:cNvPr id="22" name="Imagem 21" descr="Pessoa trabalhando com laptop e fichário">
            <a:extLst>
              <a:ext uri="{FF2B5EF4-FFF2-40B4-BE49-F238E27FC236}">
                <a16:creationId xmlns:a16="http://schemas.microsoft.com/office/drawing/2014/main" id="{E63D353A-0FDC-3175-FE74-D83250BE6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5" b="2045"/>
          <a:stretch>
            <a:fillRect/>
          </a:stretch>
        </p:blipFill>
        <p:spPr>
          <a:xfrm>
            <a:off x="6800914" y="1513628"/>
            <a:ext cx="2285348" cy="1461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3" name="Imagem 22" descr="Close de um engenheiro examinando placa de circuito em tablet">
            <a:extLst>
              <a:ext uri="{FF2B5EF4-FFF2-40B4-BE49-F238E27FC236}">
                <a16:creationId xmlns:a16="http://schemas.microsoft.com/office/drawing/2014/main" id="{D56138C1-B423-7DFD-4043-8F1645AB3A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32" b="6232"/>
          <a:stretch>
            <a:fillRect/>
          </a:stretch>
        </p:blipFill>
        <p:spPr>
          <a:xfrm>
            <a:off x="9452259" y="2974997"/>
            <a:ext cx="2504553" cy="14612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4" name="Imagem 23" descr="HD wallpaper: BMW, engines, motors, parts, car parts | Wallpaper Flare">
            <a:extLst>
              <a:ext uri="{FF2B5EF4-FFF2-40B4-BE49-F238E27FC236}">
                <a16:creationId xmlns:a16="http://schemas.microsoft.com/office/drawing/2014/main" id="{4EB29533-A4F1-1259-8259-5DA23D5707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2" r="1472"/>
          <a:stretch>
            <a:fillRect/>
          </a:stretch>
        </p:blipFill>
        <p:spPr>
          <a:xfrm>
            <a:off x="6800916" y="4613819"/>
            <a:ext cx="2285348" cy="14716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0B86D35-138A-2F06-52C3-0B9C3CE33421}"/>
              </a:ext>
            </a:extLst>
          </p:cNvPr>
          <p:cNvCxnSpPr/>
          <p:nvPr/>
        </p:nvCxnSpPr>
        <p:spPr>
          <a:xfrm>
            <a:off x="292273" y="1158657"/>
            <a:ext cx="11607452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34170C0-BCEB-3BED-FE9B-9005AD0439C2}"/>
              </a:ext>
            </a:extLst>
          </p:cNvPr>
          <p:cNvCxnSpPr/>
          <p:nvPr/>
        </p:nvCxnSpPr>
        <p:spPr>
          <a:xfrm>
            <a:off x="292273" y="1576191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91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1" grpId="0"/>
      <p:bldP spid="12" grpId="0"/>
      <p:bldP spid="13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5CBB-6C41-B735-EE3E-59669AB9D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783EDB-FEC6-67BF-4AED-C56A871B8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79551-FB20-E58A-FEBC-B97B19AF6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A4AF2D-559C-B0E5-E4E5-DA54CD69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6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3280FE6-D80D-4398-A31A-67C28333A14D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8594A84-5567-A3C3-51AB-D14B86866482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7A52F80-BEE8-BECE-9BB0-790155FDDCF9}"/>
              </a:ext>
            </a:extLst>
          </p:cNvPr>
          <p:cNvSpPr txBox="1"/>
          <p:nvPr/>
        </p:nvSpPr>
        <p:spPr>
          <a:xfrm>
            <a:off x="292274" y="511478"/>
            <a:ext cx="72129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>
                <a:latin typeface="Georgia Pro"/>
              </a:rPr>
              <a:t>Atendimento ao cliente</a:t>
            </a:r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F141C-7438-D2C3-4640-607AC130FBDD}"/>
              </a:ext>
            </a:extLst>
          </p:cNvPr>
          <p:cNvSpPr txBox="1"/>
          <p:nvPr/>
        </p:nvSpPr>
        <p:spPr>
          <a:xfrm>
            <a:off x="165273" y="1212075"/>
            <a:ext cx="2170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Modern No. 20"/>
              </a:rPr>
              <a:t>Guilherme Moreno</a:t>
            </a:r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F7478D7-1EE8-43B0-6C07-C20A07F04B0D}"/>
              </a:ext>
            </a:extLst>
          </p:cNvPr>
          <p:cNvSpPr txBox="1"/>
          <p:nvPr/>
        </p:nvSpPr>
        <p:spPr>
          <a:xfrm>
            <a:off x="2974931" y="4388582"/>
            <a:ext cx="2414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Georgia Pro"/>
              </a:rPr>
              <a:t> 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161304B-E12B-E0AF-E0A9-FBAF779B9B1E}"/>
              </a:ext>
            </a:extLst>
          </p:cNvPr>
          <p:cNvSpPr txBox="1"/>
          <p:nvPr/>
        </p:nvSpPr>
        <p:spPr>
          <a:xfrm>
            <a:off x="3716335" y="2578978"/>
            <a:ext cx="1847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latin typeface="Georgia Pro"/>
              </a:rPr>
              <a:t>Atendimento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1C22D4A-3AF6-15E9-F85F-45DC7C68AD8C}"/>
              </a:ext>
            </a:extLst>
          </p:cNvPr>
          <p:cNvSpPr txBox="1"/>
          <p:nvPr/>
        </p:nvSpPr>
        <p:spPr>
          <a:xfrm>
            <a:off x="7757" y="3892236"/>
            <a:ext cx="3165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Georgia Pro"/>
              </a:rPr>
              <a:t>Conhecimento de produto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F90952F-D2CA-2BC2-70A9-948A4DCC48A9}"/>
              </a:ext>
            </a:extLst>
          </p:cNvPr>
          <p:cNvSpPr txBox="1"/>
          <p:nvPr/>
        </p:nvSpPr>
        <p:spPr>
          <a:xfrm>
            <a:off x="532919" y="4266651"/>
            <a:ext cx="21121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Entregar uma boa base e confiança aos clientes, demonstrando domínio sobre o produto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1B2AA14-D0D8-F131-8E87-7E1B635AEFBB}"/>
              </a:ext>
            </a:extLst>
          </p:cNvPr>
          <p:cNvSpPr txBox="1"/>
          <p:nvPr/>
        </p:nvSpPr>
        <p:spPr>
          <a:xfrm>
            <a:off x="3716335" y="2944179"/>
            <a:ext cx="24036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Cordialidade, simpatia e atenção a experiência do atendimento, mantendo sempre o foco no cliente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218AC72-018E-B126-082A-DB84160CBB78}"/>
              </a:ext>
            </a:extLst>
          </p:cNvPr>
          <p:cNvCxnSpPr/>
          <p:nvPr/>
        </p:nvCxnSpPr>
        <p:spPr>
          <a:xfrm>
            <a:off x="292273" y="1158657"/>
            <a:ext cx="11607452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C0D3E9-F99A-DC55-B846-DF9C02068F66}"/>
              </a:ext>
            </a:extLst>
          </p:cNvPr>
          <p:cNvCxnSpPr/>
          <p:nvPr/>
        </p:nvCxnSpPr>
        <p:spPr>
          <a:xfrm>
            <a:off x="292273" y="1576191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B40ACB6-B1B9-5211-C88A-E2DEAE57CF9F}"/>
              </a:ext>
            </a:extLst>
          </p:cNvPr>
          <p:cNvSpPr txBox="1"/>
          <p:nvPr/>
        </p:nvSpPr>
        <p:spPr>
          <a:xfrm>
            <a:off x="142102" y="2057401"/>
            <a:ext cx="33816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latin typeface="Georgia Pro"/>
              </a:rPr>
              <a:t>Abertura e fechamento</a:t>
            </a:r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413BDB7-8A89-A689-A900-0A87CF804850}"/>
              </a:ext>
            </a:extLst>
          </p:cNvPr>
          <p:cNvSpPr txBox="1"/>
          <p:nvPr/>
        </p:nvSpPr>
        <p:spPr>
          <a:xfrm>
            <a:off x="461319" y="2428103"/>
            <a:ext cx="238279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</a:rPr>
              <a:t>Limpeza do estabelecimento, montagem da vitrine e organização dos suprimentos para o expediente </a:t>
            </a:r>
            <a:endParaRPr lang="pt-BR" sz="1400" i="1">
              <a:latin typeface="Calibri"/>
              <a:ea typeface="Calibri"/>
              <a:cs typeface="Calibri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97872B2E-20DC-5D2A-0710-E1123F9B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1" t="424" r="53879" b="47881"/>
          <a:stretch>
            <a:fillRect/>
          </a:stretch>
        </p:blipFill>
        <p:spPr>
          <a:xfrm>
            <a:off x="7250795" y="1775234"/>
            <a:ext cx="1141469" cy="13645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F002945-6F07-B421-F0F3-9123AE89B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955" r="49974" b="-404"/>
          <a:stretch>
            <a:fillRect/>
          </a:stretch>
        </p:blipFill>
        <p:spPr>
          <a:xfrm>
            <a:off x="9282614" y="2470193"/>
            <a:ext cx="2028567" cy="20916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7" name="Imagem 36" descr="Comida e bebida&#10;&#10;O conteúdo gerado por IA pode estar incorreto.">
            <a:extLst>
              <a:ext uri="{FF2B5EF4-FFF2-40B4-BE49-F238E27FC236}">
                <a16:creationId xmlns:a16="http://schemas.microsoft.com/office/drawing/2014/main" id="{AD433DE4-C54E-1FCF-2145-D78CAAA2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711" y="3892718"/>
            <a:ext cx="1253290" cy="1569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503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  <p:bldP spid="16" grpId="0"/>
      <p:bldP spid="18" grpId="0"/>
      <p:bldP spid="22" grpId="0"/>
      <p:bldP spid="24" grpId="0"/>
      <p:bldP spid="32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B0D4B-FD2D-AD06-D379-FFB8E3C2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BDF395-329E-DD4D-FF99-02CBBB345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F58A9B-C76A-9ED2-38FE-C9008734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B5C53-D5E7-263A-A2D4-36478B08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7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A9DDB0A-1B3C-DBB0-1A14-5FFDC4E98D5D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04C0DD4-109C-2A14-3B69-810A6B373B84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EA75BD-737A-CC86-3346-4F51292001E5}"/>
              </a:ext>
            </a:extLst>
          </p:cNvPr>
          <p:cNvSpPr txBox="1"/>
          <p:nvPr/>
        </p:nvSpPr>
        <p:spPr>
          <a:xfrm>
            <a:off x="292274" y="511478"/>
            <a:ext cx="72129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>
                <a:latin typeface="Georgia Pro"/>
              </a:rPr>
              <a:t>Operador de loja</a:t>
            </a:r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09E4483-10C4-578B-70CD-CBA15AD6006E}"/>
              </a:ext>
            </a:extLst>
          </p:cNvPr>
          <p:cNvSpPr txBox="1"/>
          <p:nvPr/>
        </p:nvSpPr>
        <p:spPr>
          <a:xfrm>
            <a:off x="295615" y="1252180"/>
            <a:ext cx="2170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Modern No. 20"/>
              </a:rPr>
              <a:t>João Pedro</a:t>
            </a:r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A3288A4-A8F1-0789-3E57-9CDEE32E053E}"/>
              </a:ext>
            </a:extLst>
          </p:cNvPr>
          <p:cNvSpPr txBox="1"/>
          <p:nvPr/>
        </p:nvSpPr>
        <p:spPr>
          <a:xfrm>
            <a:off x="2974931" y="4388582"/>
            <a:ext cx="2414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Georgia Pro"/>
              </a:rPr>
              <a:t> 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A88253-C4F4-6238-132E-3BA419446468}"/>
              </a:ext>
            </a:extLst>
          </p:cNvPr>
          <p:cNvSpPr txBox="1"/>
          <p:nvPr/>
        </p:nvSpPr>
        <p:spPr>
          <a:xfrm>
            <a:off x="3716335" y="2578978"/>
            <a:ext cx="1847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latin typeface="Georgia Pro"/>
              </a:rPr>
              <a:t>Supervisão</a:t>
            </a:r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86C1167-DD16-162E-4253-0B422FB02792}"/>
              </a:ext>
            </a:extLst>
          </p:cNvPr>
          <p:cNvSpPr txBox="1"/>
          <p:nvPr/>
        </p:nvSpPr>
        <p:spPr>
          <a:xfrm>
            <a:off x="649441" y="4012552"/>
            <a:ext cx="3165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Georgia Pro"/>
              </a:rPr>
              <a:t>Estocagem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21DD8EE-8A42-607B-F253-403DDD5E248E}"/>
              </a:ext>
            </a:extLst>
          </p:cNvPr>
          <p:cNvSpPr txBox="1"/>
          <p:nvPr/>
        </p:nvSpPr>
        <p:spPr>
          <a:xfrm>
            <a:off x="943998" y="4386967"/>
            <a:ext cx="211212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Responsável pelo armazenamento e reposição dos produtos</a:t>
            </a:r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CDA0D9E-B4A2-97F1-169D-BD86AF7D542A}"/>
              </a:ext>
            </a:extLst>
          </p:cNvPr>
          <p:cNvSpPr txBox="1"/>
          <p:nvPr/>
        </p:nvSpPr>
        <p:spPr>
          <a:xfrm>
            <a:off x="3716335" y="2944179"/>
            <a:ext cx="24036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  <a:ea typeface="Calibri"/>
                <a:cs typeface="Calibri"/>
              </a:rPr>
              <a:t>Conferência e controle de validade de itens, especialmente de produtos perecíveis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C340CF1-AE10-56FD-DAE1-946D6DA607E2}"/>
              </a:ext>
            </a:extLst>
          </p:cNvPr>
          <p:cNvCxnSpPr/>
          <p:nvPr/>
        </p:nvCxnSpPr>
        <p:spPr>
          <a:xfrm>
            <a:off x="292273" y="1158657"/>
            <a:ext cx="11607452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CA50B2F-90A7-2777-4644-19A3EA7CFB9A}"/>
              </a:ext>
            </a:extLst>
          </p:cNvPr>
          <p:cNvCxnSpPr/>
          <p:nvPr/>
        </p:nvCxnSpPr>
        <p:spPr>
          <a:xfrm>
            <a:off x="292273" y="1576191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2BAA0E7-4D3E-D1DE-3423-83073AC96675}"/>
              </a:ext>
            </a:extLst>
          </p:cNvPr>
          <p:cNvSpPr txBox="1"/>
          <p:nvPr/>
        </p:nvSpPr>
        <p:spPr>
          <a:xfrm>
            <a:off x="292497" y="1816769"/>
            <a:ext cx="33816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latin typeface="Georgia Pro"/>
              </a:rPr>
              <a:t>Movimentação e organização</a:t>
            </a:r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071FF2-A8E0-DA62-833A-4B46DF2AAD06}"/>
              </a:ext>
            </a:extLst>
          </p:cNvPr>
          <p:cNvSpPr txBox="1"/>
          <p:nvPr/>
        </p:nvSpPr>
        <p:spPr>
          <a:xfrm>
            <a:off x="461319" y="2458181"/>
            <a:ext cx="200179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i="1">
                <a:latin typeface="Calibri"/>
              </a:rPr>
              <a:t>Realização de requisição de produtos destinados ao meu setor</a:t>
            </a:r>
            <a:endParaRPr lang="pt-BR"/>
          </a:p>
        </p:txBody>
      </p:sp>
      <p:pic>
        <p:nvPicPr>
          <p:cNvPr id="35" name="Imagem 34" descr="10 tendências da gestão de estoque para 2022 - Delage">
            <a:extLst>
              <a:ext uri="{FF2B5EF4-FFF2-40B4-BE49-F238E27FC236}">
                <a16:creationId xmlns:a16="http://schemas.microsoft.com/office/drawing/2014/main" id="{281A2AD3-790F-9713-EA9C-99422E56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21" r="24921"/>
          <a:stretch>
            <a:fillRect/>
          </a:stretch>
        </p:blipFill>
        <p:spPr>
          <a:xfrm>
            <a:off x="7130479" y="2055971"/>
            <a:ext cx="1141469" cy="13645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6" name="Imagem 35" descr="Como organizar o estoque de uma loja de autopeças para caminhão? - Robustec">
            <a:extLst>
              <a:ext uri="{FF2B5EF4-FFF2-40B4-BE49-F238E27FC236}">
                <a16:creationId xmlns:a16="http://schemas.microsoft.com/office/drawing/2014/main" id="{DD547F36-7F2E-28A7-6AE2-287F99F5FF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32" r="17632"/>
          <a:stretch>
            <a:fillRect/>
          </a:stretch>
        </p:blipFill>
        <p:spPr>
          <a:xfrm>
            <a:off x="8921667" y="3141956"/>
            <a:ext cx="2028567" cy="20916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414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  <p:bldP spid="16" grpId="0"/>
      <p:bldP spid="18" grpId="0"/>
      <p:bldP spid="22" grpId="0"/>
      <p:bldP spid="24" grpId="0"/>
      <p:bldP spid="32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C85FD-61AE-FC71-F265-2648550A1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09CFE7-2954-931C-1F1F-8F3530EC9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44C7-76CD-47C0-8F6C-70CFB1FF21D3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8CDAD5-60E3-1F0A-4391-46B347BB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F636E4-14CD-CA3D-0C7B-E7630828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8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7D66CCB-3398-8F71-B12B-38A867224BCA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E4B170-C5A2-088C-C873-40BA1E4DF625}"/>
              </a:ext>
            </a:extLst>
          </p:cNvPr>
          <p:cNvSpPr/>
          <p:nvPr/>
        </p:nvSpPr>
        <p:spPr>
          <a:xfrm>
            <a:off x="1812" y="6691184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1BA69DD-0561-31F7-65C0-D21A864B0FAB}"/>
              </a:ext>
            </a:extLst>
          </p:cNvPr>
          <p:cNvSpPr txBox="1"/>
          <p:nvPr/>
        </p:nvSpPr>
        <p:spPr>
          <a:xfrm>
            <a:off x="292274" y="511478"/>
            <a:ext cx="1148193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>
                <a:latin typeface="Georgia Pro"/>
              </a:rPr>
              <a:t>Facilitador de manutenção industrial </a:t>
            </a:r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F977ECF-C0FB-2B07-9F66-DF4C3E82F33A}"/>
              </a:ext>
            </a:extLst>
          </p:cNvPr>
          <p:cNvSpPr txBox="1"/>
          <p:nvPr/>
        </p:nvSpPr>
        <p:spPr>
          <a:xfrm>
            <a:off x="295615" y="1252180"/>
            <a:ext cx="2170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Modern No. 20"/>
              </a:rPr>
              <a:t>David Ivo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93089C-145E-42CF-8764-19A51F8EB5E9}"/>
              </a:ext>
            </a:extLst>
          </p:cNvPr>
          <p:cNvSpPr txBox="1"/>
          <p:nvPr/>
        </p:nvSpPr>
        <p:spPr>
          <a:xfrm>
            <a:off x="2974931" y="4388582"/>
            <a:ext cx="2414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Georgia Pro"/>
              </a:rPr>
              <a:t> 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95E4DE-24AB-9892-740C-1DD007B687E8}"/>
              </a:ext>
            </a:extLst>
          </p:cNvPr>
          <p:cNvSpPr txBox="1"/>
          <p:nvPr/>
        </p:nvSpPr>
        <p:spPr>
          <a:xfrm>
            <a:off x="238362" y="3892236"/>
            <a:ext cx="3165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Georgia Pro"/>
              </a:rPr>
              <a:t>Gestão de indicadores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C07D574-64C1-FECC-43A1-BE6AB2E2515F}"/>
              </a:ext>
            </a:extLst>
          </p:cNvPr>
          <p:cNvSpPr txBox="1"/>
          <p:nvPr/>
        </p:nvSpPr>
        <p:spPr>
          <a:xfrm>
            <a:off x="532919" y="4266651"/>
            <a:ext cx="211212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i="1">
                <a:latin typeface="Calibri"/>
                <a:ea typeface="Calibri"/>
                <a:cs typeface="Calibri"/>
              </a:rPr>
              <a:t>Responsável por atualizar e reportar indicadores das linhas de produção </a:t>
            </a:r>
            <a:endParaRPr lang="pt-BR" sz="160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66F34F7-E221-9C77-CA39-5BD454610074}"/>
              </a:ext>
            </a:extLst>
          </p:cNvPr>
          <p:cNvCxnSpPr/>
          <p:nvPr/>
        </p:nvCxnSpPr>
        <p:spPr>
          <a:xfrm>
            <a:off x="292273" y="1158657"/>
            <a:ext cx="11607452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8AED8327-5249-3F32-4E8D-CD1B2A480F5F}"/>
              </a:ext>
            </a:extLst>
          </p:cNvPr>
          <p:cNvCxnSpPr/>
          <p:nvPr/>
        </p:nvCxnSpPr>
        <p:spPr>
          <a:xfrm>
            <a:off x="292273" y="1576191"/>
            <a:ext cx="1534437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EE5D56B-4A84-0068-16D3-BF0B4F31B41B}"/>
              </a:ext>
            </a:extLst>
          </p:cNvPr>
          <p:cNvSpPr txBox="1"/>
          <p:nvPr/>
        </p:nvSpPr>
        <p:spPr>
          <a:xfrm>
            <a:off x="237413" y="2092191"/>
            <a:ext cx="33816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000">
                <a:latin typeface="Georgia Pro"/>
              </a:rPr>
              <a:t>Processos industriais </a:t>
            </a:r>
            <a:endParaRPr lang="pt-BR" sz="200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042834-0A3F-818F-916C-5266FA5B0A3E}"/>
              </a:ext>
            </a:extLst>
          </p:cNvPr>
          <p:cNvSpPr txBox="1"/>
          <p:nvPr/>
        </p:nvSpPr>
        <p:spPr>
          <a:xfrm>
            <a:off x="461319" y="2458181"/>
            <a:ext cx="200179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i="1">
                <a:latin typeface="Calibri"/>
              </a:rPr>
              <a:t>Realização de treinamentos e gestão da manutenção produtiva total TPM</a:t>
            </a:r>
            <a:endParaRPr lang="pt-BR" sz="1600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EAF49D5E-92B2-421B-65BF-062CE3ED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881" y="1573633"/>
            <a:ext cx="2371610" cy="2076565"/>
          </a:xfrm>
          <a:prstGeom prst="rect">
            <a:avLst/>
          </a:prstGeom>
        </p:spPr>
      </p:pic>
      <p:pic>
        <p:nvPicPr>
          <p:cNvPr id="7" name="Imagem 6" descr="Diagrama, Texto&#10;&#10;O conteúdo gerado por IA pode estar incorreto.">
            <a:extLst>
              <a:ext uri="{FF2B5EF4-FFF2-40B4-BE49-F238E27FC236}">
                <a16:creationId xmlns:a16="http://schemas.microsoft.com/office/drawing/2014/main" id="{13A614F8-C337-FBFB-C1AD-AA3A1E54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51" y="4074003"/>
            <a:ext cx="3022638" cy="171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  <p:bldP spid="18" grpId="0"/>
      <p:bldP spid="22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44EA7-8EC8-1D85-3B53-54EAA2EDA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B7B23E-B6E7-77EE-DE08-9370CBB5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7BF7-4A17-4577-8A5C-07057EC6843B}" type="datetime1">
              <a:t>06/11/2025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550FD9-E7DB-EF11-D4C6-08194C55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C6E2F1-FF89-20DB-F0A1-82CB8AAD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9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78E685A-AF7C-D09B-CB80-8672397427B2}"/>
              </a:ext>
            </a:extLst>
          </p:cNvPr>
          <p:cNvSpPr/>
          <p:nvPr/>
        </p:nvSpPr>
        <p:spPr>
          <a:xfrm>
            <a:off x="3871" y="0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F7CA04F-9307-1D1F-3690-7EE70C754F3C}"/>
              </a:ext>
            </a:extLst>
          </p:cNvPr>
          <p:cNvSpPr/>
          <p:nvPr/>
        </p:nvSpPr>
        <p:spPr>
          <a:xfrm>
            <a:off x="199" y="6689075"/>
            <a:ext cx="12189418" cy="1695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EB2D056-3A40-0759-1DC8-441F1D9B4BAF}"/>
              </a:ext>
            </a:extLst>
          </p:cNvPr>
          <p:cNvSpPr txBox="1"/>
          <p:nvPr/>
        </p:nvSpPr>
        <p:spPr>
          <a:xfrm>
            <a:off x="2605587" y="2006907"/>
            <a:ext cx="699085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8000" b="1">
                <a:solidFill>
                  <a:srgbClr val="35403A"/>
                </a:solidFill>
                <a:latin typeface="Georgia Pro"/>
              </a:rPr>
              <a:t>LÂMPADA DO GÊNIO</a:t>
            </a:r>
            <a:endParaRPr lang="pt-BR" sz="8000"/>
          </a:p>
        </p:txBody>
      </p:sp>
    </p:spTree>
    <p:extLst>
      <p:ext uri="{BB962C8B-B14F-4D97-AF65-F5344CB8AC3E}">
        <p14:creationId xmlns:p14="http://schemas.microsoft.com/office/powerpoint/2010/main" val="453566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BohoVogueVTI">
  <a:themeElements>
    <a:clrScheme name="BohoVogueVTI">
      <a:dk1>
        <a:sysClr val="windowText" lastClr="000000"/>
      </a:dk1>
      <a:lt1>
        <a:sysClr val="window" lastClr="FFFFFF"/>
      </a:lt1>
      <a:dk2>
        <a:srgbClr val="35403A"/>
      </a:dk2>
      <a:lt2>
        <a:srgbClr val="F1EFEB"/>
      </a:lt2>
      <a:accent1>
        <a:srgbClr val="9E8B50"/>
      </a:accent1>
      <a:accent2>
        <a:srgbClr val="D5966B"/>
      </a:accent2>
      <a:accent3>
        <a:srgbClr val="9BA6BB"/>
      </a:accent3>
      <a:accent4>
        <a:srgbClr val="869880"/>
      </a:accent4>
      <a:accent5>
        <a:srgbClr val="588267"/>
      </a:accent5>
      <a:accent6>
        <a:srgbClr val="B89C46"/>
      </a:accent6>
      <a:hlink>
        <a:srgbClr val="C77138"/>
      </a:hlink>
      <a:folHlink>
        <a:srgbClr val="589374"/>
      </a:folHlink>
    </a:clrScheme>
    <a:fontScheme name="BohoVogueVTI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BohoVogu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587E0025-A466-4551-A341-1A9F570FDF06}" vid="{F615CBBD-D1BB-4663-887F-92A47C7C6A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BohoVogueVTI</vt:lpstr>
      <vt:lpstr>Apresentação do PowerPoint</vt:lpstr>
      <vt:lpstr>LOGÍSTICA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João Pedro Carvalho Souza</cp:lastModifiedBy>
  <cp:revision>2</cp:revision>
  <dcterms:created xsi:type="dcterms:W3CDTF">2025-08-15T01:47:27Z</dcterms:created>
  <dcterms:modified xsi:type="dcterms:W3CDTF">2025-11-07T01:42:28Z</dcterms:modified>
</cp:coreProperties>
</file>